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330" r:id="rId3"/>
    <p:sldId id="275" r:id="rId4"/>
    <p:sldId id="295" r:id="rId5"/>
    <p:sldId id="297" r:id="rId6"/>
    <p:sldId id="300" r:id="rId7"/>
    <p:sldId id="292" r:id="rId8"/>
    <p:sldId id="277" r:id="rId9"/>
    <p:sldId id="276" r:id="rId10"/>
    <p:sldId id="301" r:id="rId11"/>
    <p:sldId id="302" r:id="rId12"/>
    <p:sldId id="278" r:id="rId13"/>
    <p:sldId id="303" r:id="rId14"/>
    <p:sldId id="304" r:id="rId15"/>
    <p:sldId id="305" r:id="rId16"/>
    <p:sldId id="306" r:id="rId17"/>
    <p:sldId id="307" r:id="rId18"/>
    <p:sldId id="316" r:id="rId19"/>
    <p:sldId id="308" r:id="rId20"/>
    <p:sldId id="312" r:id="rId21"/>
    <p:sldId id="313" r:id="rId22"/>
    <p:sldId id="314" r:id="rId23"/>
    <p:sldId id="329" r:id="rId24"/>
    <p:sldId id="310" r:id="rId25"/>
    <p:sldId id="317" r:id="rId26"/>
    <p:sldId id="332" r:id="rId27"/>
    <p:sldId id="340" r:id="rId28"/>
    <p:sldId id="333" r:id="rId29"/>
    <p:sldId id="334" r:id="rId30"/>
    <p:sldId id="335" r:id="rId31"/>
    <p:sldId id="338" r:id="rId32"/>
    <p:sldId id="339" r:id="rId33"/>
    <p:sldId id="322" r:id="rId34"/>
    <p:sldId id="315" r:id="rId35"/>
    <p:sldId id="318" r:id="rId36"/>
    <p:sldId id="321" r:id="rId37"/>
    <p:sldId id="324" r:id="rId38"/>
    <p:sldId id="323" r:id="rId39"/>
    <p:sldId id="325" r:id="rId40"/>
    <p:sldId id="326" r:id="rId41"/>
    <p:sldId id="327" r:id="rId42"/>
    <p:sldId id="328" r:id="rId43"/>
    <p:sldId id="331" r:id="rId44"/>
    <p:sldId id="290" r:id="rId45"/>
    <p:sldId id="265" r:id="rId46"/>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8"/>
    <a:srgbClr val="FFFFFF"/>
    <a:srgbClr val="0B0C0D"/>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556C2-26CE-4FF4-A731-1BD5F0E9BBBE}" v="23" dt="2021-02-19T13:38:23.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4733"/>
  </p:normalViewPr>
  <p:slideViewPr>
    <p:cSldViewPr snapToGrid="0" snapToObjects="1">
      <p:cViewPr varScale="1">
        <p:scale>
          <a:sx n="89" d="100"/>
          <a:sy n="89" d="100"/>
        </p:scale>
        <p:origin x="7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53" tIns="46676" rIns="93353" bIns="46676"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53" tIns="46676" rIns="93353" bIns="46676" rtlCol="0"/>
          <a:lstStyle>
            <a:lvl1pPr algn="r">
              <a:defRPr sz="1200"/>
            </a:lvl1pPr>
          </a:lstStyle>
          <a:p>
            <a:fld id="{0FC43377-06DB-6247-9410-B5FEB7292B0A}" type="datetimeFigureOut">
              <a:rPr lang="en-US" smtClean="0"/>
              <a:t>2/19/2021</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53" tIns="46676" rIns="93353" bIns="46676" rtlCol="0" anchor="ctr"/>
          <a:lstStyle/>
          <a:p>
            <a:endParaRPr lang="en-US"/>
          </a:p>
        </p:txBody>
      </p:sp>
      <p:sp>
        <p:nvSpPr>
          <p:cNvPr id="5" name="Notes Placeholder 4"/>
          <p:cNvSpPr>
            <a:spLocks noGrp="1"/>
          </p:cNvSpPr>
          <p:nvPr>
            <p:ph type="body" sz="quarter" idx="3"/>
          </p:nvPr>
        </p:nvSpPr>
        <p:spPr>
          <a:xfrm>
            <a:off x="702628" y="4481533"/>
            <a:ext cx="5621020" cy="3666708"/>
          </a:xfrm>
          <a:prstGeom prst="rect">
            <a:avLst/>
          </a:prstGeom>
        </p:spPr>
        <p:txBody>
          <a:bodyPr vert="horz" lIns="93353" tIns="46676" rIns="93353" bIns="46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53" tIns="46676" rIns="93353" bIns="46676"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53" tIns="46676" rIns="93353" bIns="46676" rtlCol="0" anchor="b"/>
          <a:lstStyle>
            <a:lvl1pPr algn="r">
              <a:defRPr sz="1200"/>
            </a:lvl1pPr>
          </a:lstStyle>
          <a:p>
            <a:fld id="{4CA07F02-B43B-7549-9B7D-078792D2373B}" type="slidenum">
              <a:rPr lang="en-US" smtClean="0"/>
              <a:t>‹#›</a:t>
            </a:fld>
            <a:endParaRPr lang="en-US"/>
          </a:p>
        </p:txBody>
      </p:sp>
    </p:spTree>
    <p:extLst>
      <p:ext uri="{BB962C8B-B14F-4D97-AF65-F5344CB8AC3E}">
        <p14:creationId xmlns:p14="http://schemas.microsoft.com/office/powerpoint/2010/main" val="303034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E6800-5A03-4ED7-A3DF-4112A10C8609}" type="slidenum">
              <a:rPr lang="en-US" smtClean="0"/>
              <a:t>39</a:t>
            </a:fld>
            <a:endParaRPr lang="en-US" dirty="0"/>
          </a:p>
        </p:txBody>
      </p:sp>
    </p:spTree>
    <p:extLst>
      <p:ext uri="{BB962C8B-B14F-4D97-AF65-F5344CB8AC3E}">
        <p14:creationId xmlns:p14="http://schemas.microsoft.com/office/powerpoint/2010/main" val="1696466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C45CC5CA-77BD-B14D-A58D-D686F2FDF530}"/>
              </a:ext>
            </a:extLst>
          </p:cNvPr>
          <p:cNvSpPr>
            <a:spLocks noGrp="1"/>
          </p:cNvSpPr>
          <p:nvPr>
            <p:ph type="title"/>
          </p:nvPr>
        </p:nvSpPr>
        <p:spPr>
          <a:xfrm>
            <a:off x="5339127" y="1661488"/>
            <a:ext cx="6040164" cy="2136808"/>
          </a:xfrm>
          <a:prstGeom prst="rect">
            <a:avLst/>
          </a:prstGeom>
        </p:spPr>
        <p:txBody>
          <a:bodyPr vert="horz" lIns="91440" tIns="45720" rIns="91440" bIns="45720" rtlCol="0" anchor="b" anchorCtr="0">
            <a:normAutofit/>
          </a:bodyPr>
          <a:lstStyle>
            <a:lvl1pPr algn="r">
              <a:defRPr/>
            </a:lvl1pPr>
          </a:lstStyle>
          <a:p>
            <a:r>
              <a:rPr lang="en-US" dirty="0"/>
              <a:t>Click to edit Master title style</a:t>
            </a:r>
          </a:p>
        </p:txBody>
      </p:sp>
      <p:sp>
        <p:nvSpPr>
          <p:cNvPr id="9" name="Rectangle 8">
            <a:extLst>
              <a:ext uri="{FF2B5EF4-FFF2-40B4-BE49-F238E27FC236}">
                <a16:creationId xmlns:a16="http://schemas.microsoft.com/office/drawing/2014/main" id="{0DB108AB-AC05-7141-B270-71D1E4382494}"/>
              </a:ext>
            </a:extLst>
          </p:cNvPr>
          <p:cNvSpPr/>
          <p:nvPr userDrawn="1"/>
        </p:nvSpPr>
        <p:spPr>
          <a:xfrm>
            <a:off x="0" y="4940135"/>
            <a:ext cx="12192000" cy="191786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704CEDD5-7E45-D24E-9C00-4C77A7909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2692" y="356785"/>
            <a:ext cx="2540908" cy="1993510"/>
          </a:xfrm>
          <a:prstGeom prst="rect">
            <a:avLst/>
          </a:prstGeom>
        </p:spPr>
      </p:pic>
      <p:sp>
        <p:nvSpPr>
          <p:cNvPr id="14" name="Subtitle 2">
            <a:extLst>
              <a:ext uri="{FF2B5EF4-FFF2-40B4-BE49-F238E27FC236}">
                <a16:creationId xmlns:a16="http://schemas.microsoft.com/office/drawing/2014/main" id="{E1F26E14-FF1B-E84C-99F9-E60C1F9EBBAF}"/>
              </a:ext>
            </a:extLst>
          </p:cNvPr>
          <p:cNvSpPr>
            <a:spLocks noGrp="1"/>
          </p:cNvSpPr>
          <p:nvPr>
            <p:ph type="subTitle" idx="1" hasCustomPrompt="1"/>
          </p:nvPr>
        </p:nvSpPr>
        <p:spPr>
          <a:xfrm>
            <a:off x="5218476" y="5421120"/>
            <a:ext cx="6040164" cy="295041"/>
          </a:xfrm>
        </p:spPr>
        <p:txBody>
          <a:bodyPr tIns="0" bIns="0" anchor="ctr" anchorCtr="0">
            <a:normAutofit/>
          </a:bodyPr>
          <a:lstStyle>
            <a:lvl1pPr marL="0" indent="0" algn="r">
              <a:buNone/>
              <a:defRPr sz="220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 Name</a:t>
            </a:r>
          </a:p>
        </p:txBody>
      </p:sp>
      <p:sp>
        <p:nvSpPr>
          <p:cNvPr id="22" name="Text Placeholder 21">
            <a:extLst>
              <a:ext uri="{FF2B5EF4-FFF2-40B4-BE49-F238E27FC236}">
                <a16:creationId xmlns:a16="http://schemas.microsoft.com/office/drawing/2014/main" id="{0CF6F686-508A-DA4C-BCF6-5324FA530D68}"/>
              </a:ext>
            </a:extLst>
          </p:cNvPr>
          <p:cNvSpPr>
            <a:spLocks noGrp="1"/>
          </p:cNvSpPr>
          <p:nvPr>
            <p:ph type="body" sz="quarter" idx="12" hasCustomPrompt="1"/>
          </p:nvPr>
        </p:nvSpPr>
        <p:spPr>
          <a:xfrm>
            <a:off x="6995660" y="5766681"/>
            <a:ext cx="4262980" cy="264771"/>
          </a:xfrm>
        </p:spPr>
        <p:txBody>
          <a:bodyPr>
            <a:normAutofit/>
          </a:bodyPr>
          <a:lstStyle>
            <a:lvl1pPr marL="0" indent="0" algn="r">
              <a:buNone/>
              <a:defRPr sz="1400">
                <a:solidFill>
                  <a:schemeClr val="accent2"/>
                </a:solidFill>
                <a:latin typeface="Montserrat" pitchFamily="2" charset="77"/>
              </a:defRPr>
            </a:lvl1pPr>
          </a:lstStyle>
          <a:p>
            <a:pPr lvl="0"/>
            <a:r>
              <a:rPr lang="en-US" dirty="0"/>
              <a:t>Click to edit date</a:t>
            </a:r>
          </a:p>
        </p:txBody>
      </p:sp>
    </p:spTree>
    <p:extLst>
      <p:ext uri="{BB962C8B-B14F-4D97-AF65-F5344CB8AC3E}">
        <p14:creationId xmlns:p14="http://schemas.microsoft.com/office/powerpoint/2010/main" val="322251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Graphic 6">
            <a:extLst>
              <a:ext uri="{FF2B5EF4-FFF2-40B4-BE49-F238E27FC236}">
                <a16:creationId xmlns:a16="http://schemas.microsoft.com/office/drawing/2014/main" id="{566124E1-7943-4FE2-A1A7-2F9F1DFB8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spTree>
    <p:extLst>
      <p:ext uri="{BB962C8B-B14F-4D97-AF65-F5344CB8AC3E}">
        <p14:creationId xmlns:p14="http://schemas.microsoft.com/office/powerpoint/2010/main" val="14123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457AB-A0A0-41AA-B367-07B25F1B4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spTree>
    <p:extLst>
      <p:ext uri="{BB962C8B-B14F-4D97-AF65-F5344CB8AC3E}">
        <p14:creationId xmlns:p14="http://schemas.microsoft.com/office/powerpoint/2010/main" val="1249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nd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70AB-D27B-B04C-9C48-4640ADF1500F}"/>
              </a:ext>
            </a:extLst>
          </p:cNvPr>
          <p:cNvSpPr>
            <a:spLocks noGrp="1"/>
          </p:cNvSpPr>
          <p:nvPr>
            <p:ph type="title"/>
          </p:nvPr>
        </p:nvSpPr>
        <p:spPr>
          <a:xfrm>
            <a:off x="838200" y="1234920"/>
            <a:ext cx="5060092" cy="1767553"/>
          </a:xfrm>
        </p:spPr>
        <p:txBody>
          <a:bodyPr tIns="0" bIns="0" anchor="b" anchorCtr="0">
            <a:normAutofit/>
          </a:bodyPr>
          <a:lstStyle>
            <a:lvl1pPr>
              <a:defRPr sz="4000"/>
            </a:lvl1pPr>
          </a:lstStyle>
          <a:p>
            <a:r>
              <a:rPr lang="en-US" dirty="0"/>
              <a:t>Click to edit Master title style</a:t>
            </a:r>
          </a:p>
        </p:txBody>
      </p:sp>
      <p:pic>
        <p:nvPicPr>
          <p:cNvPr id="7" name="Graphic 6">
            <a:extLst>
              <a:ext uri="{FF2B5EF4-FFF2-40B4-BE49-F238E27FC236}">
                <a16:creationId xmlns:a16="http://schemas.microsoft.com/office/drawing/2014/main" id="{7B551E13-EB37-F74F-90A1-0CA6562628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sp>
        <p:nvSpPr>
          <p:cNvPr id="10" name="Picture Placeholder 9">
            <a:extLst>
              <a:ext uri="{FF2B5EF4-FFF2-40B4-BE49-F238E27FC236}">
                <a16:creationId xmlns:a16="http://schemas.microsoft.com/office/drawing/2014/main" id="{A53B446F-84C6-0C4C-B42F-E3915E7D0B28}"/>
              </a:ext>
            </a:extLst>
          </p:cNvPr>
          <p:cNvSpPr>
            <a:spLocks noGrp="1"/>
          </p:cNvSpPr>
          <p:nvPr>
            <p:ph type="pic" sz="quarter" idx="12"/>
          </p:nvPr>
        </p:nvSpPr>
        <p:spPr>
          <a:xfrm>
            <a:off x="6096000" y="1000636"/>
            <a:ext cx="2800350" cy="2001837"/>
          </a:xfrm>
        </p:spPr>
        <p:txBody>
          <a:bodyPr/>
          <a:lstStyle/>
          <a:p>
            <a:endParaRPr lang="en-US"/>
          </a:p>
        </p:txBody>
      </p:sp>
      <p:sp>
        <p:nvSpPr>
          <p:cNvPr id="11" name="Picture Placeholder 9">
            <a:extLst>
              <a:ext uri="{FF2B5EF4-FFF2-40B4-BE49-F238E27FC236}">
                <a16:creationId xmlns:a16="http://schemas.microsoft.com/office/drawing/2014/main" id="{1F08CA50-9809-734A-97C0-E11988AD0EDD}"/>
              </a:ext>
            </a:extLst>
          </p:cNvPr>
          <p:cNvSpPr>
            <a:spLocks noGrp="1"/>
          </p:cNvSpPr>
          <p:nvPr>
            <p:ph type="pic" sz="quarter" idx="13"/>
          </p:nvPr>
        </p:nvSpPr>
        <p:spPr>
          <a:xfrm>
            <a:off x="9119286" y="1000636"/>
            <a:ext cx="2800350" cy="2001837"/>
          </a:xfrm>
        </p:spPr>
        <p:txBody>
          <a:bodyPr/>
          <a:lstStyle/>
          <a:p>
            <a:endParaRPr lang="en-US"/>
          </a:p>
        </p:txBody>
      </p:sp>
      <p:sp>
        <p:nvSpPr>
          <p:cNvPr id="13" name="Text Placeholder 12">
            <a:extLst>
              <a:ext uri="{FF2B5EF4-FFF2-40B4-BE49-F238E27FC236}">
                <a16:creationId xmlns:a16="http://schemas.microsoft.com/office/drawing/2014/main" id="{8D8C108A-8335-874A-8DA6-DE50965B0DFE}"/>
              </a:ext>
            </a:extLst>
          </p:cNvPr>
          <p:cNvSpPr>
            <a:spLocks noGrp="1"/>
          </p:cNvSpPr>
          <p:nvPr>
            <p:ph type="body" sz="quarter" idx="14" hasCustomPrompt="1"/>
          </p:nvPr>
        </p:nvSpPr>
        <p:spPr>
          <a:xfrm>
            <a:off x="1244129" y="3542275"/>
            <a:ext cx="2891395" cy="633413"/>
          </a:xfrm>
        </p:spPr>
        <p:txBody>
          <a:bodyPr anchor="b">
            <a:noAutofit/>
          </a:bodyPr>
          <a:lstStyle>
            <a:lvl1pPr marL="0" indent="0">
              <a:lnSpc>
                <a:spcPct val="100000"/>
              </a:lnSpc>
              <a:buNone/>
              <a:defRPr sz="1700" b="1">
                <a:solidFill>
                  <a:schemeClr val="accent2"/>
                </a:solidFill>
                <a:latin typeface="Montserrat" pitchFamily="2" charset="77"/>
              </a:defRPr>
            </a:lvl1pPr>
          </a:lstStyle>
          <a:p>
            <a:pPr lvl="0"/>
            <a:r>
              <a:rPr lang="en-US" dirty="0"/>
              <a:t>Click to edit Master text style </a:t>
            </a:r>
          </a:p>
        </p:txBody>
      </p:sp>
      <p:sp>
        <p:nvSpPr>
          <p:cNvPr id="15" name="Text Placeholder 14">
            <a:extLst>
              <a:ext uri="{FF2B5EF4-FFF2-40B4-BE49-F238E27FC236}">
                <a16:creationId xmlns:a16="http://schemas.microsoft.com/office/drawing/2014/main" id="{F84B316A-BA8B-FB41-ACA1-B73984BABACD}"/>
              </a:ext>
            </a:extLst>
          </p:cNvPr>
          <p:cNvSpPr>
            <a:spLocks noGrp="1"/>
          </p:cNvSpPr>
          <p:nvPr>
            <p:ph type="body" sz="quarter" idx="15" hasCustomPrompt="1"/>
          </p:nvPr>
        </p:nvSpPr>
        <p:spPr>
          <a:xfrm>
            <a:off x="1219286" y="4238851"/>
            <a:ext cx="2916238" cy="1925050"/>
          </a:xfrm>
        </p:spPr>
        <p:txBody>
          <a:bodyPr tIns="0" bIns="0">
            <a:noAutofit/>
          </a:bodyPr>
          <a:lstStyle>
            <a:lvl1pPr marL="0" indent="0">
              <a:lnSpc>
                <a:spcPct val="150000"/>
              </a:lnSpc>
              <a:buNone/>
              <a:defRPr lang="en-US" sz="1400" b="0" smtClean="0">
                <a:solidFill>
                  <a:srgbClr val="C00000"/>
                </a:solidFill>
                <a:effectLst/>
              </a:defRPr>
            </a:lvl1pPr>
          </a:lstStyle>
          <a:p>
            <a:r>
              <a:rPr lang="en-US" dirty="0">
                <a:solidFill>
                  <a:srgbClr val="8C979E"/>
                </a:solidFill>
                <a:effectLst/>
                <a:latin typeface="Source Sans Pro" panose="020B0503030403020204" pitchFamily="34" charset="0"/>
              </a:rPr>
              <a:t>Body Text 3 Ant. </a:t>
            </a:r>
            <a:r>
              <a:rPr lang="en-US" dirty="0" err="1">
                <a:solidFill>
                  <a:srgbClr val="8C979E"/>
                </a:solidFill>
                <a:effectLst/>
                <a:latin typeface="Source Sans Pro" panose="020B0503030403020204" pitchFamily="34" charset="0"/>
              </a:rPr>
              <a:t>Ipicita</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ecaecaboris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magnim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voluptaquo</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dolum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ius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qres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sequis</a:t>
            </a:r>
            <a:r>
              <a:rPr lang="en-US" dirty="0">
                <a:solidFill>
                  <a:srgbClr val="8C979E"/>
                </a:solidFill>
                <a:effectLst/>
                <a:latin typeface="Source Sans Pro" panose="020B0503030403020204" pitchFamily="34" charset="0"/>
              </a:rPr>
              <a:t> di </a:t>
            </a:r>
            <a:r>
              <a:rPr lang="en-US" dirty="0" err="1">
                <a:solidFill>
                  <a:srgbClr val="8C979E"/>
                </a:solidFill>
                <a:effectLst/>
                <a:latin typeface="Source Sans Pro" panose="020B0503030403020204" pitchFamily="34" charset="0"/>
              </a:rPr>
              <a:t>beate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liqui</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reptatquis</a:t>
            </a:r>
            <a:r>
              <a:rPr lang="en-US" dirty="0">
                <a:solidFill>
                  <a:srgbClr val="8C979E"/>
                </a:solidFill>
                <a:effectLst/>
                <a:latin typeface="Source Sans Pro" panose="020B0503030403020204" pitchFamily="34" charset="0"/>
              </a:rPr>
              <a:t> n, se </a:t>
            </a:r>
            <a:r>
              <a:rPr lang="en-US" dirty="0" err="1">
                <a:solidFill>
                  <a:srgbClr val="8C979E"/>
                </a:solidFill>
                <a:effectLst/>
                <a:latin typeface="Source Sans Pro" panose="020B0503030403020204" pitchFamily="34" charset="0"/>
              </a:rPr>
              <a:t>dollacerovid</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eatur</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sed</a:t>
            </a:r>
            <a:r>
              <a:rPr lang="en-US" dirty="0">
                <a:solidFill>
                  <a:srgbClr val="8C979E"/>
                </a:solidFill>
                <a:effectLst/>
                <a:latin typeface="Source Sans Pro" panose="020B0503030403020204" pitchFamily="34" charset="0"/>
              </a:rPr>
              <a:t> qui </a:t>
            </a:r>
            <a:r>
              <a:rPr lang="en-US" dirty="0" err="1">
                <a:solidFill>
                  <a:srgbClr val="8C979E"/>
                </a:solidFill>
                <a:effectLst/>
                <a:latin typeface="Source Sans Pro" panose="020B0503030403020204" pitchFamily="34" charset="0"/>
              </a:rPr>
              <a:t>andaore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occulparum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labo</a:t>
            </a:r>
            <a:r>
              <a:rPr lang="en-US" dirty="0">
                <a:solidFill>
                  <a:srgbClr val="8C979E"/>
                </a:solidFill>
                <a:effectLst/>
                <a:latin typeface="Source Sans Pro" panose="020B0503030403020204" pitchFamily="34" charset="0"/>
              </a:rPr>
              <a:t>. Ut id </a:t>
            </a:r>
            <a:r>
              <a:rPr lang="en-US" dirty="0" err="1">
                <a:solidFill>
                  <a:srgbClr val="8C979E"/>
                </a:solidFill>
                <a:effectLst/>
                <a:latin typeface="Source Sans Pro" panose="020B0503030403020204" pitchFamily="34" charset="0"/>
              </a:rPr>
              <a:t>quossitiaam</a:t>
            </a:r>
            <a:r>
              <a:rPr lang="en-US" dirty="0">
                <a:solidFill>
                  <a:srgbClr val="8C979E"/>
                </a:solidFill>
                <a:effectLst/>
                <a:latin typeface="Source Sans Pro" panose="020B0503030403020204" pitchFamily="34" charset="0"/>
              </a:rPr>
              <a:t>.</a:t>
            </a:r>
          </a:p>
        </p:txBody>
      </p:sp>
      <p:cxnSp>
        <p:nvCxnSpPr>
          <p:cNvPr id="17" name="Straight Connector 16">
            <a:extLst>
              <a:ext uri="{FF2B5EF4-FFF2-40B4-BE49-F238E27FC236}">
                <a16:creationId xmlns:a16="http://schemas.microsoft.com/office/drawing/2014/main" id="{5CE8912C-89BA-904C-8295-79C37D55C0A2}"/>
              </a:ext>
            </a:extLst>
          </p:cNvPr>
          <p:cNvCxnSpPr>
            <a:cxnSpLocks/>
          </p:cNvCxnSpPr>
          <p:nvPr userDrawn="1"/>
        </p:nvCxnSpPr>
        <p:spPr>
          <a:xfrm>
            <a:off x="1297884" y="4208570"/>
            <a:ext cx="3657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0A9F5698-E59B-674E-8704-10A160570B5F}"/>
              </a:ext>
            </a:extLst>
          </p:cNvPr>
          <p:cNvSpPr>
            <a:spLocks noGrp="1"/>
          </p:cNvSpPr>
          <p:nvPr>
            <p:ph type="body" sz="quarter" idx="16" hasCustomPrompt="1"/>
          </p:nvPr>
        </p:nvSpPr>
        <p:spPr>
          <a:xfrm>
            <a:off x="4652352" y="3538821"/>
            <a:ext cx="2891395" cy="633413"/>
          </a:xfrm>
        </p:spPr>
        <p:txBody>
          <a:bodyPr anchor="b">
            <a:noAutofit/>
          </a:bodyPr>
          <a:lstStyle>
            <a:lvl1pPr marL="0" indent="0">
              <a:lnSpc>
                <a:spcPct val="100000"/>
              </a:lnSpc>
              <a:buNone/>
              <a:defRPr sz="1700" b="1">
                <a:solidFill>
                  <a:schemeClr val="accent2"/>
                </a:solidFill>
                <a:latin typeface="Montserrat" pitchFamily="2" charset="77"/>
              </a:defRPr>
            </a:lvl1pPr>
          </a:lstStyle>
          <a:p>
            <a:pPr lvl="0"/>
            <a:r>
              <a:rPr lang="en-US" dirty="0"/>
              <a:t>Click to edit Master text style </a:t>
            </a:r>
          </a:p>
        </p:txBody>
      </p:sp>
      <p:sp>
        <p:nvSpPr>
          <p:cNvPr id="22" name="Text Placeholder 14">
            <a:extLst>
              <a:ext uri="{FF2B5EF4-FFF2-40B4-BE49-F238E27FC236}">
                <a16:creationId xmlns:a16="http://schemas.microsoft.com/office/drawing/2014/main" id="{7B28B4E6-C3D7-7D45-91B4-B9EBA01CF452}"/>
              </a:ext>
            </a:extLst>
          </p:cNvPr>
          <p:cNvSpPr>
            <a:spLocks noGrp="1"/>
          </p:cNvSpPr>
          <p:nvPr>
            <p:ph type="body" sz="quarter" idx="17" hasCustomPrompt="1"/>
          </p:nvPr>
        </p:nvSpPr>
        <p:spPr>
          <a:xfrm>
            <a:off x="4652352" y="4238851"/>
            <a:ext cx="2916238" cy="1925050"/>
          </a:xfrm>
        </p:spPr>
        <p:txBody>
          <a:bodyPr tIns="0" bIns="0">
            <a:noAutofit/>
          </a:bodyPr>
          <a:lstStyle>
            <a:lvl1pPr marL="0" indent="0">
              <a:lnSpc>
                <a:spcPct val="150000"/>
              </a:lnSpc>
              <a:buNone/>
              <a:defRPr lang="en-US" sz="1400" b="0" smtClean="0">
                <a:effectLst/>
              </a:defRPr>
            </a:lvl1pPr>
          </a:lstStyle>
          <a:p>
            <a:r>
              <a:rPr lang="en-US" dirty="0">
                <a:solidFill>
                  <a:srgbClr val="8C979E"/>
                </a:solidFill>
                <a:effectLst/>
                <a:latin typeface="Source Sans Pro" panose="020B0503030403020204" pitchFamily="34" charset="0"/>
              </a:rPr>
              <a:t>Body Text 3 Ant. </a:t>
            </a:r>
            <a:r>
              <a:rPr lang="en-US" dirty="0" err="1">
                <a:solidFill>
                  <a:srgbClr val="8C979E"/>
                </a:solidFill>
                <a:effectLst/>
                <a:latin typeface="Source Sans Pro" panose="020B0503030403020204" pitchFamily="34" charset="0"/>
              </a:rPr>
              <a:t>Ipicita</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ecaecaboris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magnim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voluptaquo</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dolum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ius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qres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sequis</a:t>
            </a:r>
            <a:r>
              <a:rPr lang="en-US" dirty="0">
                <a:solidFill>
                  <a:srgbClr val="8C979E"/>
                </a:solidFill>
                <a:effectLst/>
                <a:latin typeface="Source Sans Pro" panose="020B0503030403020204" pitchFamily="34" charset="0"/>
              </a:rPr>
              <a:t> di </a:t>
            </a:r>
            <a:r>
              <a:rPr lang="en-US" dirty="0" err="1">
                <a:solidFill>
                  <a:srgbClr val="8C979E"/>
                </a:solidFill>
                <a:effectLst/>
                <a:latin typeface="Source Sans Pro" panose="020B0503030403020204" pitchFamily="34" charset="0"/>
              </a:rPr>
              <a:t>beate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liqui</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reptatquis</a:t>
            </a:r>
            <a:r>
              <a:rPr lang="en-US" dirty="0">
                <a:solidFill>
                  <a:srgbClr val="8C979E"/>
                </a:solidFill>
                <a:effectLst/>
                <a:latin typeface="Source Sans Pro" panose="020B0503030403020204" pitchFamily="34" charset="0"/>
              </a:rPr>
              <a:t> n, se </a:t>
            </a:r>
            <a:r>
              <a:rPr lang="en-US" dirty="0" err="1">
                <a:solidFill>
                  <a:srgbClr val="8C979E"/>
                </a:solidFill>
                <a:effectLst/>
                <a:latin typeface="Source Sans Pro" panose="020B0503030403020204" pitchFamily="34" charset="0"/>
              </a:rPr>
              <a:t>dollacerovid</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eatur</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sed</a:t>
            </a:r>
            <a:r>
              <a:rPr lang="en-US" dirty="0">
                <a:solidFill>
                  <a:srgbClr val="8C979E"/>
                </a:solidFill>
                <a:effectLst/>
                <a:latin typeface="Source Sans Pro" panose="020B0503030403020204" pitchFamily="34" charset="0"/>
              </a:rPr>
              <a:t> qui </a:t>
            </a:r>
            <a:r>
              <a:rPr lang="en-US" dirty="0" err="1">
                <a:solidFill>
                  <a:srgbClr val="8C979E"/>
                </a:solidFill>
                <a:effectLst/>
                <a:latin typeface="Source Sans Pro" panose="020B0503030403020204" pitchFamily="34" charset="0"/>
              </a:rPr>
              <a:t>andaore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occulparum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labo</a:t>
            </a:r>
            <a:r>
              <a:rPr lang="en-US" dirty="0">
                <a:solidFill>
                  <a:srgbClr val="8C979E"/>
                </a:solidFill>
                <a:effectLst/>
                <a:latin typeface="Source Sans Pro" panose="020B0503030403020204" pitchFamily="34" charset="0"/>
              </a:rPr>
              <a:t>. Ut id </a:t>
            </a:r>
            <a:r>
              <a:rPr lang="en-US" dirty="0" err="1">
                <a:solidFill>
                  <a:srgbClr val="8C979E"/>
                </a:solidFill>
                <a:effectLst/>
                <a:latin typeface="Source Sans Pro" panose="020B0503030403020204" pitchFamily="34" charset="0"/>
              </a:rPr>
              <a:t>quossitiaam</a:t>
            </a:r>
            <a:r>
              <a:rPr lang="en-US" dirty="0">
                <a:solidFill>
                  <a:srgbClr val="8C979E"/>
                </a:solidFill>
                <a:effectLst/>
                <a:latin typeface="Source Sans Pro" panose="020B0503030403020204" pitchFamily="34" charset="0"/>
              </a:rPr>
              <a:t>.</a:t>
            </a:r>
          </a:p>
        </p:txBody>
      </p:sp>
      <p:cxnSp>
        <p:nvCxnSpPr>
          <p:cNvPr id="23" name="Straight Connector 22">
            <a:extLst>
              <a:ext uri="{FF2B5EF4-FFF2-40B4-BE49-F238E27FC236}">
                <a16:creationId xmlns:a16="http://schemas.microsoft.com/office/drawing/2014/main" id="{2EA8B52B-2C12-A54D-ACE4-527FBC8CDC8D}"/>
              </a:ext>
            </a:extLst>
          </p:cNvPr>
          <p:cNvCxnSpPr>
            <a:cxnSpLocks/>
          </p:cNvCxnSpPr>
          <p:nvPr userDrawn="1"/>
        </p:nvCxnSpPr>
        <p:spPr>
          <a:xfrm>
            <a:off x="4730950" y="4208570"/>
            <a:ext cx="3657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2B07801D-5A06-7D47-A0E3-386C30BA5646}"/>
              </a:ext>
            </a:extLst>
          </p:cNvPr>
          <p:cNvSpPr>
            <a:spLocks noGrp="1"/>
          </p:cNvSpPr>
          <p:nvPr>
            <p:ph type="body" sz="quarter" idx="18" hasCustomPrompt="1"/>
          </p:nvPr>
        </p:nvSpPr>
        <p:spPr>
          <a:xfrm>
            <a:off x="8081345" y="3538821"/>
            <a:ext cx="2891395" cy="633413"/>
          </a:xfrm>
        </p:spPr>
        <p:txBody>
          <a:bodyPr anchor="b">
            <a:noAutofit/>
          </a:bodyPr>
          <a:lstStyle>
            <a:lvl1pPr marL="0" indent="0">
              <a:lnSpc>
                <a:spcPct val="100000"/>
              </a:lnSpc>
              <a:buNone/>
              <a:defRPr sz="1700" b="1">
                <a:solidFill>
                  <a:schemeClr val="accent2"/>
                </a:solidFill>
                <a:latin typeface="Montserrat" pitchFamily="2" charset="77"/>
              </a:defRPr>
            </a:lvl1pPr>
          </a:lstStyle>
          <a:p>
            <a:pPr lvl="0"/>
            <a:r>
              <a:rPr lang="en-US" dirty="0"/>
              <a:t>Click to edit Master text style </a:t>
            </a:r>
          </a:p>
        </p:txBody>
      </p:sp>
      <p:sp>
        <p:nvSpPr>
          <p:cNvPr id="28" name="Text Placeholder 14">
            <a:extLst>
              <a:ext uri="{FF2B5EF4-FFF2-40B4-BE49-F238E27FC236}">
                <a16:creationId xmlns:a16="http://schemas.microsoft.com/office/drawing/2014/main" id="{EA249BDD-A2B0-2642-888F-7C9AA289923C}"/>
              </a:ext>
            </a:extLst>
          </p:cNvPr>
          <p:cNvSpPr>
            <a:spLocks noGrp="1"/>
          </p:cNvSpPr>
          <p:nvPr>
            <p:ph type="body" sz="quarter" idx="19" hasCustomPrompt="1"/>
          </p:nvPr>
        </p:nvSpPr>
        <p:spPr>
          <a:xfrm>
            <a:off x="8081345" y="4238851"/>
            <a:ext cx="2916238" cy="1925050"/>
          </a:xfrm>
        </p:spPr>
        <p:txBody>
          <a:bodyPr tIns="0" bIns="0">
            <a:noAutofit/>
          </a:bodyPr>
          <a:lstStyle>
            <a:lvl1pPr marL="0" indent="0">
              <a:lnSpc>
                <a:spcPct val="150000"/>
              </a:lnSpc>
              <a:buNone/>
              <a:defRPr lang="en-US" sz="1400" b="0" smtClean="0">
                <a:effectLst/>
              </a:defRPr>
            </a:lvl1pPr>
          </a:lstStyle>
          <a:p>
            <a:r>
              <a:rPr lang="en-US" dirty="0">
                <a:solidFill>
                  <a:srgbClr val="8C979E"/>
                </a:solidFill>
                <a:effectLst/>
                <a:latin typeface="Source Sans Pro" panose="020B0503030403020204" pitchFamily="34" charset="0"/>
              </a:rPr>
              <a:t>Body Text 3 Ant. </a:t>
            </a:r>
            <a:r>
              <a:rPr lang="en-US" dirty="0" err="1">
                <a:solidFill>
                  <a:srgbClr val="8C979E"/>
                </a:solidFill>
                <a:effectLst/>
                <a:latin typeface="Source Sans Pro" panose="020B0503030403020204" pitchFamily="34" charset="0"/>
              </a:rPr>
              <a:t>Ipicita</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ecaecaboris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magnim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voluptaquo</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dolum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ius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qres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sequis</a:t>
            </a:r>
            <a:r>
              <a:rPr lang="en-US" dirty="0">
                <a:solidFill>
                  <a:srgbClr val="8C979E"/>
                </a:solidFill>
                <a:effectLst/>
                <a:latin typeface="Source Sans Pro" panose="020B0503030403020204" pitchFamily="34" charset="0"/>
              </a:rPr>
              <a:t> di </a:t>
            </a:r>
            <a:r>
              <a:rPr lang="en-US" dirty="0" err="1">
                <a:solidFill>
                  <a:srgbClr val="8C979E"/>
                </a:solidFill>
                <a:effectLst/>
                <a:latin typeface="Source Sans Pro" panose="020B0503030403020204" pitchFamily="34" charset="0"/>
              </a:rPr>
              <a:t>beate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liqui</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reptatquis</a:t>
            </a:r>
            <a:r>
              <a:rPr lang="en-US" dirty="0">
                <a:solidFill>
                  <a:srgbClr val="8C979E"/>
                </a:solidFill>
                <a:effectLst/>
                <a:latin typeface="Source Sans Pro" panose="020B0503030403020204" pitchFamily="34" charset="0"/>
              </a:rPr>
              <a:t> n, se </a:t>
            </a:r>
            <a:r>
              <a:rPr lang="en-US" dirty="0" err="1">
                <a:solidFill>
                  <a:srgbClr val="8C979E"/>
                </a:solidFill>
                <a:effectLst/>
                <a:latin typeface="Source Sans Pro" panose="020B0503030403020204" pitchFamily="34" charset="0"/>
              </a:rPr>
              <a:t>dollacerovid</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eatur</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sed</a:t>
            </a:r>
            <a:r>
              <a:rPr lang="en-US" dirty="0">
                <a:solidFill>
                  <a:srgbClr val="8C979E"/>
                </a:solidFill>
                <a:effectLst/>
                <a:latin typeface="Source Sans Pro" panose="020B0503030403020204" pitchFamily="34" charset="0"/>
              </a:rPr>
              <a:t> qui </a:t>
            </a:r>
            <a:r>
              <a:rPr lang="en-US" dirty="0" err="1">
                <a:solidFill>
                  <a:srgbClr val="8C979E"/>
                </a:solidFill>
                <a:effectLst/>
                <a:latin typeface="Source Sans Pro" panose="020B0503030403020204" pitchFamily="34" charset="0"/>
              </a:rPr>
              <a:t>andaore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occulparum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labo</a:t>
            </a:r>
            <a:r>
              <a:rPr lang="en-US" dirty="0">
                <a:solidFill>
                  <a:srgbClr val="8C979E"/>
                </a:solidFill>
                <a:effectLst/>
                <a:latin typeface="Source Sans Pro" panose="020B0503030403020204" pitchFamily="34" charset="0"/>
              </a:rPr>
              <a:t>. Ut id </a:t>
            </a:r>
            <a:r>
              <a:rPr lang="en-US" dirty="0" err="1">
                <a:solidFill>
                  <a:srgbClr val="8C979E"/>
                </a:solidFill>
                <a:effectLst/>
                <a:latin typeface="Source Sans Pro" panose="020B0503030403020204" pitchFamily="34" charset="0"/>
              </a:rPr>
              <a:t>quossitiaam</a:t>
            </a:r>
            <a:r>
              <a:rPr lang="en-US" dirty="0">
                <a:solidFill>
                  <a:srgbClr val="8C979E"/>
                </a:solidFill>
                <a:effectLst/>
                <a:latin typeface="Source Sans Pro" panose="020B0503030403020204" pitchFamily="34" charset="0"/>
              </a:rPr>
              <a:t>.</a:t>
            </a:r>
          </a:p>
        </p:txBody>
      </p:sp>
      <p:cxnSp>
        <p:nvCxnSpPr>
          <p:cNvPr id="29" name="Straight Connector 28">
            <a:extLst>
              <a:ext uri="{FF2B5EF4-FFF2-40B4-BE49-F238E27FC236}">
                <a16:creationId xmlns:a16="http://schemas.microsoft.com/office/drawing/2014/main" id="{0ACDC292-70BD-2844-A2CD-5845502F6308}"/>
              </a:ext>
            </a:extLst>
          </p:cNvPr>
          <p:cNvCxnSpPr>
            <a:cxnSpLocks/>
          </p:cNvCxnSpPr>
          <p:nvPr userDrawn="1"/>
        </p:nvCxnSpPr>
        <p:spPr>
          <a:xfrm>
            <a:off x="8159943" y="4208570"/>
            <a:ext cx="3657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43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70AB-D27B-B04C-9C48-4640ADF1500F}"/>
              </a:ext>
            </a:extLst>
          </p:cNvPr>
          <p:cNvSpPr>
            <a:spLocks noGrp="1"/>
          </p:cNvSpPr>
          <p:nvPr>
            <p:ph type="title"/>
          </p:nvPr>
        </p:nvSpPr>
        <p:spPr>
          <a:xfrm>
            <a:off x="838199" y="918214"/>
            <a:ext cx="10515599" cy="1767553"/>
          </a:xfrm>
        </p:spPr>
        <p:txBody>
          <a:bodyPr tIns="0" bIns="0" anchor="b" anchorCtr="0">
            <a:normAutofit/>
          </a:bodyPr>
          <a:lstStyle>
            <a:lvl1pPr>
              <a:defRPr sz="4000"/>
            </a:lvl1pPr>
          </a:lstStyle>
          <a:p>
            <a:r>
              <a:rPr lang="en-US" dirty="0"/>
              <a:t>Click to edit Master title style</a:t>
            </a:r>
          </a:p>
        </p:txBody>
      </p:sp>
      <p:pic>
        <p:nvPicPr>
          <p:cNvPr id="7" name="Graphic 6">
            <a:extLst>
              <a:ext uri="{FF2B5EF4-FFF2-40B4-BE49-F238E27FC236}">
                <a16:creationId xmlns:a16="http://schemas.microsoft.com/office/drawing/2014/main" id="{7B551E13-EB37-F74F-90A1-0CA6562628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sp>
        <p:nvSpPr>
          <p:cNvPr id="13" name="Text Placeholder 12">
            <a:extLst>
              <a:ext uri="{FF2B5EF4-FFF2-40B4-BE49-F238E27FC236}">
                <a16:creationId xmlns:a16="http://schemas.microsoft.com/office/drawing/2014/main" id="{8D8C108A-8335-874A-8DA6-DE50965B0DFE}"/>
              </a:ext>
            </a:extLst>
          </p:cNvPr>
          <p:cNvSpPr>
            <a:spLocks noGrp="1"/>
          </p:cNvSpPr>
          <p:nvPr>
            <p:ph type="body" sz="quarter" idx="14" hasCustomPrompt="1"/>
          </p:nvPr>
        </p:nvSpPr>
        <p:spPr>
          <a:xfrm>
            <a:off x="838199" y="2795587"/>
            <a:ext cx="10515598" cy="633413"/>
          </a:xfrm>
        </p:spPr>
        <p:txBody>
          <a:bodyPr anchor="b" anchorCtr="0">
            <a:noAutofit/>
          </a:bodyPr>
          <a:lstStyle>
            <a:lvl1pPr marL="0" indent="0">
              <a:lnSpc>
                <a:spcPct val="100000"/>
              </a:lnSpc>
              <a:buNone/>
              <a:defRPr sz="1700" b="1">
                <a:solidFill>
                  <a:schemeClr val="accent2"/>
                </a:solidFill>
                <a:latin typeface="Montserrat" pitchFamily="2" charset="77"/>
              </a:defRPr>
            </a:lvl1pPr>
          </a:lstStyle>
          <a:p>
            <a:pPr lvl="0"/>
            <a:r>
              <a:rPr lang="en-US" dirty="0"/>
              <a:t>Click to edit Master text style </a:t>
            </a:r>
          </a:p>
        </p:txBody>
      </p:sp>
      <p:sp>
        <p:nvSpPr>
          <p:cNvPr id="15" name="Text Placeholder 14">
            <a:extLst>
              <a:ext uri="{FF2B5EF4-FFF2-40B4-BE49-F238E27FC236}">
                <a16:creationId xmlns:a16="http://schemas.microsoft.com/office/drawing/2014/main" id="{F84B316A-BA8B-FB41-ACA1-B73984BABACD}"/>
              </a:ext>
            </a:extLst>
          </p:cNvPr>
          <p:cNvSpPr>
            <a:spLocks noGrp="1"/>
          </p:cNvSpPr>
          <p:nvPr>
            <p:ph type="body" sz="quarter" idx="15" hasCustomPrompt="1"/>
          </p:nvPr>
        </p:nvSpPr>
        <p:spPr>
          <a:xfrm>
            <a:off x="838199" y="3495616"/>
            <a:ext cx="10515598" cy="2668283"/>
          </a:xfrm>
        </p:spPr>
        <p:txBody>
          <a:bodyPr tIns="0" bIns="0">
            <a:noAutofit/>
          </a:bodyPr>
          <a:lstStyle>
            <a:lvl1pPr marL="0" indent="0">
              <a:lnSpc>
                <a:spcPct val="150000"/>
              </a:lnSpc>
              <a:buFont typeface="Arial" panose="020B0604020202020204" pitchFamily="34" charset="0"/>
              <a:buNone/>
              <a:defRPr lang="en-US" sz="1400" b="0" smtClean="0">
                <a:solidFill>
                  <a:srgbClr val="002060"/>
                </a:solidFill>
                <a:effectLst/>
              </a:defRPr>
            </a:lvl1pPr>
          </a:lstStyle>
          <a:p>
            <a:r>
              <a:rPr lang="en-US" dirty="0">
                <a:solidFill>
                  <a:srgbClr val="8C979E"/>
                </a:solidFill>
                <a:effectLst/>
                <a:latin typeface="Source Sans Pro" panose="020B0503030403020204" pitchFamily="34" charset="0"/>
              </a:rPr>
              <a:t>Body Text 3 Ant. </a:t>
            </a:r>
            <a:r>
              <a:rPr lang="en-US" dirty="0" err="1">
                <a:solidFill>
                  <a:srgbClr val="8C979E"/>
                </a:solidFill>
                <a:effectLst/>
                <a:latin typeface="Source Sans Pro" panose="020B0503030403020204" pitchFamily="34" charset="0"/>
              </a:rPr>
              <a:t>Ipicita</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ecaecaboris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magnim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voluptaquo</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dolum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ius</a:t>
            </a:r>
            <a:r>
              <a:rPr lang="en-US" dirty="0">
                <a:solidFill>
                  <a:srgbClr val="8C979E"/>
                </a:solidFill>
                <a:effectLst/>
                <a:latin typeface="Source Sans Pro" panose="020B0503030403020204" pitchFamily="34" charset="0"/>
              </a:rPr>
              <a:t>, qui res </a:t>
            </a:r>
            <a:r>
              <a:rPr lang="en-US" dirty="0" err="1">
                <a:solidFill>
                  <a:srgbClr val="8C979E"/>
                </a:solidFill>
                <a:effectLst/>
                <a:latin typeface="Source Sans Pro" panose="020B0503030403020204" pitchFamily="34" charset="0"/>
              </a:rPr>
              <a:t>sequis</a:t>
            </a:r>
            <a:r>
              <a:rPr lang="en-US" dirty="0">
                <a:solidFill>
                  <a:srgbClr val="8C979E"/>
                </a:solidFill>
                <a:effectLst/>
                <a:latin typeface="Source Sans Pro" panose="020B0503030403020204" pitchFamily="34" charset="0"/>
              </a:rPr>
              <a:t> di </a:t>
            </a:r>
            <a:r>
              <a:rPr lang="en-US" dirty="0" err="1">
                <a:solidFill>
                  <a:srgbClr val="8C979E"/>
                </a:solidFill>
                <a:effectLst/>
                <a:latin typeface="Source Sans Pro" panose="020B0503030403020204" pitchFamily="34" charset="0"/>
              </a:rPr>
              <a:t>beate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liqui</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reptatquis</a:t>
            </a:r>
            <a:r>
              <a:rPr lang="en-US" dirty="0">
                <a:solidFill>
                  <a:srgbClr val="8C979E"/>
                </a:solidFill>
                <a:effectLst/>
                <a:latin typeface="Source Sans Pro" panose="020B0503030403020204" pitchFamily="34" charset="0"/>
              </a:rPr>
              <a:t> net, se </a:t>
            </a:r>
            <a:r>
              <a:rPr lang="en-US" dirty="0" err="1">
                <a:solidFill>
                  <a:srgbClr val="8C979E"/>
                </a:solidFill>
                <a:effectLst/>
                <a:latin typeface="Source Sans Pro" panose="020B0503030403020204" pitchFamily="34" charset="0"/>
              </a:rPr>
              <a:t>dollacerovid</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eatur</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sed</a:t>
            </a:r>
            <a:r>
              <a:rPr lang="en-US" dirty="0">
                <a:solidFill>
                  <a:srgbClr val="8C979E"/>
                </a:solidFill>
                <a:effectLst/>
                <a:latin typeface="Source Sans Pro" panose="020B0503030403020204" pitchFamily="34" charset="0"/>
              </a:rPr>
              <a:t> qui </a:t>
            </a:r>
            <a:r>
              <a:rPr lang="en-US" dirty="0" err="1">
                <a:solidFill>
                  <a:srgbClr val="8C979E"/>
                </a:solidFill>
                <a:effectLst/>
                <a:latin typeface="Source Sans Pro" panose="020B0503030403020204" pitchFamily="34" charset="0"/>
              </a:rPr>
              <a:t>andae</a:t>
            </a:r>
            <a:r>
              <a:rPr lang="en-US" dirty="0">
                <a:solidFill>
                  <a:srgbClr val="8C979E"/>
                </a:solidFill>
                <a:effectLst/>
                <a:latin typeface="Source Sans Pro" panose="020B0503030403020204" pitchFamily="34" charset="0"/>
              </a:rPr>
              <a:t> pore, </a:t>
            </a:r>
            <a:r>
              <a:rPr lang="en-US" dirty="0" err="1">
                <a:solidFill>
                  <a:srgbClr val="8C979E"/>
                </a:solidFill>
                <a:effectLst/>
                <a:latin typeface="Source Sans Pro" panose="020B0503030403020204" pitchFamily="34" charset="0"/>
              </a:rPr>
              <a:t>occulparum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labo</a:t>
            </a:r>
            <a:r>
              <a:rPr lang="en-US" dirty="0">
                <a:solidFill>
                  <a:srgbClr val="8C979E"/>
                </a:solidFill>
                <a:effectLst/>
                <a:latin typeface="Source Sans Pro" panose="020B0503030403020204" pitchFamily="34" charset="0"/>
              </a:rPr>
              <a:t>. Ut id </a:t>
            </a:r>
            <a:r>
              <a:rPr lang="en-US" dirty="0" err="1">
                <a:solidFill>
                  <a:srgbClr val="8C979E"/>
                </a:solidFill>
                <a:effectLst/>
                <a:latin typeface="Source Sans Pro" panose="020B0503030403020204" pitchFamily="34" charset="0"/>
              </a:rPr>
              <a:t>quossitia</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ipsam</a:t>
            </a:r>
            <a:r>
              <a:rPr lang="en-US" dirty="0">
                <a:solidFill>
                  <a:srgbClr val="8C979E"/>
                </a:solidFill>
                <a:effectLst/>
                <a:latin typeface="Source Sans Pro" panose="020B0503030403020204" pitchFamily="34" charset="0"/>
              </a:rPr>
              <a:t> el </a:t>
            </a:r>
            <a:r>
              <a:rPr lang="en-US" dirty="0" err="1">
                <a:solidFill>
                  <a:srgbClr val="8C979E"/>
                </a:solidFill>
                <a:effectLst/>
                <a:latin typeface="Source Sans Pro" panose="020B0503030403020204" pitchFamily="34" charset="0"/>
              </a:rPr>
              <a:t>eatempe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lui</a:t>
            </a:r>
            <a:r>
              <a:rPr lang="en-US" dirty="0">
                <a:solidFill>
                  <a:srgbClr val="8C979E"/>
                </a:solidFill>
                <a:effectLst/>
                <a:latin typeface="Source Sans Pro" panose="020B0503030403020204" pitchFamily="34" charset="0"/>
              </a:rPr>
              <a:t> res </a:t>
            </a:r>
            <a:r>
              <a:rPr lang="en-US" dirty="0" err="1">
                <a:solidFill>
                  <a:srgbClr val="8C979E"/>
                </a:solidFill>
                <a:effectLst/>
                <a:latin typeface="Source Sans Pro" panose="020B0503030403020204" pitchFamily="34" charset="0"/>
              </a:rPr>
              <a:t>sequis</a:t>
            </a:r>
            <a:r>
              <a:rPr lang="en-US" dirty="0">
                <a:solidFill>
                  <a:srgbClr val="8C979E"/>
                </a:solidFill>
                <a:effectLst/>
                <a:latin typeface="Source Sans Pro" panose="020B0503030403020204" pitchFamily="34" charset="0"/>
              </a:rPr>
              <a:t> di </a:t>
            </a:r>
            <a:r>
              <a:rPr lang="en-US" dirty="0" err="1">
                <a:solidFill>
                  <a:srgbClr val="8C979E"/>
                </a:solidFill>
                <a:effectLst/>
                <a:latin typeface="Source Sans Pro" panose="020B0503030403020204" pitchFamily="34" charset="0"/>
              </a:rPr>
              <a:t>beate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liqui</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reptatquis</a:t>
            </a:r>
            <a:r>
              <a:rPr lang="en-US" dirty="0">
                <a:solidFill>
                  <a:srgbClr val="8C979E"/>
                </a:solidFill>
                <a:effectLst/>
                <a:latin typeface="Source Sans Pro" panose="020B0503030403020204" pitchFamily="34" charset="0"/>
              </a:rPr>
              <a:t> net, se </a:t>
            </a:r>
            <a:r>
              <a:rPr lang="en-US" dirty="0" err="1">
                <a:solidFill>
                  <a:srgbClr val="8C979E"/>
                </a:solidFill>
                <a:effectLst/>
                <a:latin typeface="Source Sans Pro" panose="020B0503030403020204" pitchFamily="34" charset="0"/>
              </a:rPr>
              <a:t>dollacerovid</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eatur</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sed</a:t>
            </a:r>
            <a:r>
              <a:rPr lang="en-US" dirty="0">
                <a:solidFill>
                  <a:srgbClr val="8C979E"/>
                </a:solidFill>
                <a:effectLst/>
                <a:latin typeface="Source Sans Pro" panose="020B0503030403020204" pitchFamily="34" charset="0"/>
              </a:rPr>
              <a:t> qui </a:t>
            </a:r>
            <a:r>
              <a:rPr lang="en-US" dirty="0" err="1">
                <a:solidFill>
                  <a:srgbClr val="8C979E"/>
                </a:solidFill>
                <a:effectLst/>
                <a:latin typeface="Source Sans Pro" panose="020B0503030403020204" pitchFamily="34" charset="0"/>
              </a:rPr>
              <a:t>andae</a:t>
            </a:r>
            <a:r>
              <a:rPr lang="en-US" dirty="0">
                <a:solidFill>
                  <a:srgbClr val="8C979E"/>
                </a:solidFill>
                <a:effectLst/>
                <a:latin typeface="Source Sans Pro" panose="020B0503030403020204" pitchFamily="34" charset="0"/>
              </a:rPr>
              <a:t> pore, </a:t>
            </a:r>
            <a:r>
              <a:rPr lang="en-US" dirty="0" err="1">
                <a:solidFill>
                  <a:srgbClr val="8C979E"/>
                </a:solidFill>
                <a:effectLst/>
                <a:latin typeface="Source Sans Pro" panose="020B0503030403020204" pitchFamily="34" charset="0"/>
              </a:rPr>
              <a:t>occulparum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labo</a:t>
            </a:r>
            <a:r>
              <a:rPr lang="en-US" dirty="0">
                <a:solidFill>
                  <a:srgbClr val="8C979E"/>
                </a:solidFill>
                <a:effectLst/>
                <a:latin typeface="Source Sans Pro" panose="020B0503030403020204" pitchFamily="34" charset="0"/>
              </a:rPr>
              <a:t>. Ut id </a:t>
            </a:r>
            <a:r>
              <a:rPr lang="en-US" dirty="0" err="1">
                <a:solidFill>
                  <a:srgbClr val="8C979E"/>
                </a:solidFill>
                <a:effectLst/>
                <a:latin typeface="Source Sans Pro" panose="020B0503030403020204" pitchFamily="34" charset="0"/>
              </a:rPr>
              <a:t>quossitia</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ipsam</a:t>
            </a:r>
            <a:r>
              <a:rPr lang="en-US" dirty="0">
                <a:solidFill>
                  <a:srgbClr val="8C979E"/>
                </a:solidFill>
                <a:effectLst/>
                <a:latin typeface="Source Sans Pro" panose="020B0503030403020204" pitchFamily="34" charset="0"/>
              </a:rPr>
              <a:t> el </a:t>
            </a:r>
            <a:r>
              <a:rPr lang="en-US" dirty="0" err="1">
                <a:solidFill>
                  <a:srgbClr val="8C979E"/>
                </a:solidFill>
                <a:effectLst/>
                <a:latin typeface="Source Sans Pro" panose="020B0503030403020204" pitchFamily="34" charset="0"/>
              </a:rPr>
              <a:t>eatempe</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lissimissimo</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distrum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eate</a:t>
            </a:r>
            <a:r>
              <a:rPr lang="en-US" dirty="0">
                <a:solidFill>
                  <a:srgbClr val="8C979E"/>
                </a:solidFill>
                <a:effectLst/>
                <a:latin typeface="Source Sans Pro" panose="020B0503030403020204" pitchFamily="34" charset="0"/>
              </a:rPr>
              <a:t> sit vent at </a:t>
            </a:r>
            <a:r>
              <a:rPr lang="en-US" dirty="0" err="1">
                <a:solidFill>
                  <a:srgbClr val="8C979E"/>
                </a:solidFill>
                <a:effectLst/>
                <a:latin typeface="Source Sans Pro" panose="020B0503030403020204" pitchFamily="34" charset="0"/>
              </a:rPr>
              <a:t>audam</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sumquos</a:t>
            </a:r>
            <a:r>
              <a:rPr lang="en-US" dirty="0">
                <a:solidFill>
                  <a:srgbClr val="8C979E"/>
                </a:solidFill>
                <a:effectLst/>
                <a:latin typeface="Source Sans Pro" panose="020B0503030403020204" pitchFamily="34" charset="0"/>
              </a:rPr>
              <a:t> </a:t>
            </a:r>
            <a:r>
              <a:rPr lang="en-US" dirty="0" err="1">
                <a:solidFill>
                  <a:srgbClr val="8C979E"/>
                </a:solidFill>
                <a:effectLst/>
                <a:latin typeface="Source Sans Pro" panose="020B0503030403020204" pitchFamily="34" charset="0"/>
              </a:rPr>
              <a:t>molorem</a:t>
            </a:r>
            <a:r>
              <a:rPr lang="en-US" dirty="0">
                <a:solidFill>
                  <a:srgbClr val="8C979E"/>
                </a:solidFill>
                <a:effectLst/>
                <a:latin typeface="Source Sans Pro" panose="020B0503030403020204" pitchFamily="34" charset="0"/>
              </a:rPr>
              <a:t>. </a:t>
            </a:r>
          </a:p>
        </p:txBody>
      </p:sp>
      <p:cxnSp>
        <p:nvCxnSpPr>
          <p:cNvPr id="17" name="Straight Connector 16">
            <a:extLst>
              <a:ext uri="{FF2B5EF4-FFF2-40B4-BE49-F238E27FC236}">
                <a16:creationId xmlns:a16="http://schemas.microsoft.com/office/drawing/2014/main" id="{5CE8912C-89BA-904C-8295-79C37D55C0A2}"/>
              </a:ext>
            </a:extLst>
          </p:cNvPr>
          <p:cNvCxnSpPr>
            <a:cxnSpLocks/>
          </p:cNvCxnSpPr>
          <p:nvPr userDrawn="1"/>
        </p:nvCxnSpPr>
        <p:spPr>
          <a:xfrm>
            <a:off x="916797" y="3465336"/>
            <a:ext cx="36576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3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70AB-D27B-B04C-9C48-4640ADF1500F}"/>
              </a:ext>
            </a:extLst>
          </p:cNvPr>
          <p:cNvSpPr>
            <a:spLocks noGrp="1"/>
          </p:cNvSpPr>
          <p:nvPr>
            <p:ph type="title"/>
          </p:nvPr>
        </p:nvSpPr>
        <p:spPr>
          <a:xfrm>
            <a:off x="838199" y="918214"/>
            <a:ext cx="10515599" cy="1556629"/>
          </a:xfrm>
        </p:spPr>
        <p:txBody>
          <a:bodyPr tIns="0" bIns="0" anchor="b" anchorCtr="0">
            <a:normAutofit/>
          </a:bodyPr>
          <a:lstStyle>
            <a:lvl1pPr>
              <a:defRPr sz="4000"/>
            </a:lvl1pPr>
          </a:lstStyle>
          <a:p>
            <a:r>
              <a:rPr lang="en-US" dirty="0"/>
              <a:t>Click to edit Master title style</a:t>
            </a:r>
          </a:p>
        </p:txBody>
      </p:sp>
      <p:pic>
        <p:nvPicPr>
          <p:cNvPr id="7" name="Graphic 6">
            <a:extLst>
              <a:ext uri="{FF2B5EF4-FFF2-40B4-BE49-F238E27FC236}">
                <a16:creationId xmlns:a16="http://schemas.microsoft.com/office/drawing/2014/main" id="{7B551E13-EB37-F74F-90A1-0CA6562628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spTree>
    <p:extLst>
      <p:ext uri="{BB962C8B-B14F-4D97-AF65-F5344CB8AC3E}">
        <p14:creationId xmlns:p14="http://schemas.microsoft.com/office/powerpoint/2010/main" val="169153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7DC397-511D-D94D-B41D-926798672D7A}"/>
              </a:ext>
            </a:extLst>
          </p:cNvPr>
          <p:cNvSpPr/>
          <p:nvPr userDrawn="1"/>
        </p:nvSpPr>
        <p:spPr>
          <a:xfrm>
            <a:off x="0" y="931835"/>
            <a:ext cx="12192000" cy="5380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26F90-DD98-2647-BC1E-B85DB4C2F373}"/>
              </a:ext>
            </a:extLst>
          </p:cNvPr>
          <p:cNvSpPr>
            <a:spLocks noGrp="1"/>
          </p:cNvSpPr>
          <p:nvPr>
            <p:ph type="ctrTitle"/>
          </p:nvPr>
        </p:nvSpPr>
        <p:spPr>
          <a:xfrm>
            <a:off x="1524000" y="150998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F55B839-A552-0344-9EA2-3D6AB74DE447}"/>
              </a:ext>
            </a:extLst>
          </p:cNvPr>
          <p:cNvSpPr>
            <a:spLocks noGrp="1"/>
          </p:cNvSpPr>
          <p:nvPr>
            <p:ph type="subTitle" idx="1"/>
          </p:nvPr>
        </p:nvSpPr>
        <p:spPr>
          <a:xfrm>
            <a:off x="1524000" y="412880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DA47C9E7-EC14-8C4E-B54C-A8BADC4A3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cxnSp>
        <p:nvCxnSpPr>
          <p:cNvPr id="11" name="Straight Connector 10">
            <a:extLst>
              <a:ext uri="{FF2B5EF4-FFF2-40B4-BE49-F238E27FC236}">
                <a16:creationId xmlns:a16="http://schemas.microsoft.com/office/drawing/2014/main" id="{EC967561-5B0B-9545-B777-13E11811ED1F}"/>
              </a:ext>
            </a:extLst>
          </p:cNvPr>
          <p:cNvCxnSpPr>
            <a:cxnSpLocks/>
          </p:cNvCxnSpPr>
          <p:nvPr userDrawn="1"/>
        </p:nvCxnSpPr>
        <p:spPr>
          <a:xfrm>
            <a:off x="5272251" y="3972232"/>
            <a:ext cx="164749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1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Slid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7DC397-511D-D94D-B41D-926798672D7A}"/>
              </a:ext>
            </a:extLst>
          </p:cNvPr>
          <p:cNvSpPr/>
          <p:nvPr userDrawn="1"/>
        </p:nvSpPr>
        <p:spPr>
          <a:xfrm>
            <a:off x="0" y="931835"/>
            <a:ext cx="12192000" cy="538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26F90-DD98-2647-BC1E-B85DB4C2F373}"/>
              </a:ext>
            </a:extLst>
          </p:cNvPr>
          <p:cNvSpPr>
            <a:spLocks noGrp="1"/>
          </p:cNvSpPr>
          <p:nvPr>
            <p:ph type="ctrTitle"/>
          </p:nvPr>
        </p:nvSpPr>
        <p:spPr>
          <a:xfrm>
            <a:off x="1524000" y="150998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F55B839-A552-0344-9EA2-3D6AB74DE447}"/>
              </a:ext>
            </a:extLst>
          </p:cNvPr>
          <p:cNvSpPr>
            <a:spLocks noGrp="1"/>
          </p:cNvSpPr>
          <p:nvPr>
            <p:ph type="subTitle" idx="1"/>
          </p:nvPr>
        </p:nvSpPr>
        <p:spPr>
          <a:xfrm>
            <a:off x="1524000" y="412880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DA47C9E7-EC14-8C4E-B54C-A8BADC4A3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cxnSp>
        <p:nvCxnSpPr>
          <p:cNvPr id="11" name="Straight Connector 10">
            <a:extLst>
              <a:ext uri="{FF2B5EF4-FFF2-40B4-BE49-F238E27FC236}">
                <a16:creationId xmlns:a16="http://schemas.microsoft.com/office/drawing/2014/main" id="{EC967561-5B0B-9545-B777-13E11811ED1F}"/>
              </a:ext>
            </a:extLst>
          </p:cNvPr>
          <p:cNvCxnSpPr>
            <a:cxnSpLocks/>
          </p:cNvCxnSpPr>
          <p:nvPr userDrawn="1"/>
        </p:nvCxnSpPr>
        <p:spPr>
          <a:xfrm>
            <a:off x="5272251" y="3972232"/>
            <a:ext cx="164749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7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7DC397-511D-D94D-B41D-926798672D7A}"/>
              </a:ext>
            </a:extLst>
          </p:cNvPr>
          <p:cNvSpPr/>
          <p:nvPr userDrawn="1"/>
        </p:nvSpPr>
        <p:spPr>
          <a:xfrm>
            <a:off x="0" y="931835"/>
            <a:ext cx="12192000" cy="53804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26F90-DD98-2647-BC1E-B85DB4C2F373}"/>
              </a:ext>
            </a:extLst>
          </p:cNvPr>
          <p:cNvSpPr>
            <a:spLocks noGrp="1"/>
          </p:cNvSpPr>
          <p:nvPr>
            <p:ph type="ctrTitle"/>
          </p:nvPr>
        </p:nvSpPr>
        <p:spPr>
          <a:xfrm>
            <a:off x="1524000" y="150998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F55B839-A552-0344-9EA2-3D6AB74DE447}"/>
              </a:ext>
            </a:extLst>
          </p:cNvPr>
          <p:cNvSpPr>
            <a:spLocks noGrp="1"/>
          </p:cNvSpPr>
          <p:nvPr>
            <p:ph type="subTitle" idx="1"/>
          </p:nvPr>
        </p:nvSpPr>
        <p:spPr>
          <a:xfrm>
            <a:off x="1524000" y="412880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DA47C9E7-EC14-8C4E-B54C-A8BADC4A3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cxnSp>
        <p:nvCxnSpPr>
          <p:cNvPr id="11" name="Straight Connector 10">
            <a:extLst>
              <a:ext uri="{FF2B5EF4-FFF2-40B4-BE49-F238E27FC236}">
                <a16:creationId xmlns:a16="http://schemas.microsoft.com/office/drawing/2014/main" id="{EC967561-5B0B-9545-B777-13E11811ED1F}"/>
              </a:ext>
            </a:extLst>
          </p:cNvPr>
          <p:cNvCxnSpPr>
            <a:cxnSpLocks/>
          </p:cNvCxnSpPr>
          <p:nvPr userDrawn="1"/>
        </p:nvCxnSpPr>
        <p:spPr>
          <a:xfrm>
            <a:off x="5272251" y="3972232"/>
            <a:ext cx="164749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30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7DC397-511D-D94D-B41D-926798672D7A}"/>
              </a:ext>
            </a:extLst>
          </p:cNvPr>
          <p:cNvSpPr/>
          <p:nvPr userDrawn="1"/>
        </p:nvSpPr>
        <p:spPr>
          <a:xfrm>
            <a:off x="0" y="931835"/>
            <a:ext cx="12192000" cy="53804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26F90-DD98-2647-BC1E-B85DB4C2F373}"/>
              </a:ext>
            </a:extLst>
          </p:cNvPr>
          <p:cNvSpPr>
            <a:spLocks noGrp="1"/>
          </p:cNvSpPr>
          <p:nvPr>
            <p:ph type="ctrTitle"/>
          </p:nvPr>
        </p:nvSpPr>
        <p:spPr>
          <a:xfrm>
            <a:off x="1524000" y="150998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F55B839-A552-0344-9EA2-3D6AB74DE447}"/>
              </a:ext>
            </a:extLst>
          </p:cNvPr>
          <p:cNvSpPr>
            <a:spLocks noGrp="1"/>
          </p:cNvSpPr>
          <p:nvPr>
            <p:ph type="subTitle" idx="1"/>
          </p:nvPr>
        </p:nvSpPr>
        <p:spPr>
          <a:xfrm>
            <a:off x="1524000" y="4128809"/>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DA47C9E7-EC14-8C4E-B54C-A8BADC4A3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cxnSp>
        <p:nvCxnSpPr>
          <p:cNvPr id="11" name="Straight Connector 10">
            <a:extLst>
              <a:ext uri="{FF2B5EF4-FFF2-40B4-BE49-F238E27FC236}">
                <a16:creationId xmlns:a16="http://schemas.microsoft.com/office/drawing/2014/main" id="{EC967561-5B0B-9545-B777-13E11811ED1F}"/>
              </a:ext>
            </a:extLst>
          </p:cNvPr>
          <p:cNvCxnSpPr>
            <a:cxnSpLocks/>
          </p:cNvCxnSpPr>
          <p:nvPr userDrawn="1"/>
        </p:nvCxnSpPr>
        <p:spPr>
          <a:xfrm>
            <a:off x="5272251" y="3972232"/>
            <a:ext cx="1647499" cy="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78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B551E13-EB37-F74F-90A1-0CA6562628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0879" y="206124"/>
            <a:ext cx="1312765" cy="443271"/>
          </a:xfrm>
          <a:prstGeom prst="rect">
            <a:avLst/>
          </a:prstGeom>
        </p:spPr>
      </p:pic>
      <p:sp>
        <p:nvSpPr>
          <p:cNvPr id="8" name="TextBox 7">
            <a:extLst>
              <a:ext uri="{FF2B5EF4-FFF2-40B4-BE49-F238E27FC236}">
                <a16:creationId xmlns:a16="http://schemas.microsoft.com/office/drawing/2014/main" id="{A1786FCE-54C1-894B-8DD8-E85D7AE58D93}"/>
              </a:ext>
            </a:extLst>
          </p:cNvPr>
          <p:cNvSpPr txBox="1"/>
          <p:nvPr userDrawn="1"/>
        </p:nvSpPr>
        <p:spPr>
          <a:xfrm>
            <a:off x="838200" y="1792772"/>
            <a:ext cx="3018184"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spc="0" baseline="0" dirty="0">
                <a:solidFill>
                  <a:schemeClr val="accent2"/>
                </a:solidFill>
                <a:effectLst/>
                <a:latin typeface="Montserrat" pitchFamily="2" charset="77"/>
                <a:ea typeface="+mn-ea"/>
                <a:cs typeface="+mn-cs"/>
              </a:rPr>
              <a:t>Disclaimer</a:t>
            </a:r>
            <a:endParaRPr lang="en-US" sz="1700" kern="1200" spc="0" baseline="0" dirty="0">
              <a:solidFill>
                <a:schemeClr val="accent2"/>
              </a:solidFill>
              <a:effectLst/>
              <a:latin typeface="Montserrat" pitchFamily="2" charset="77"/>
              <a:ea typeface="+mn-ea"/>
              <a:cs typeface="+mn-cs"/>
            </a:endParaRPr>
          </a:p>
        </p:txBody>
      </p:sp>
      <p:sp>
        <p:nvSpPr>
          <p:cNvPr id="12" name="TextBox 11">
            <a:extLst>
              <a:ext uri="{FF2B5EF4-FFF2-40B4-BE49-F238E27FC236}">
                <a16:creationId xmlns:a16="http://schemas.microsoft.com/office/drawing/2014/main" id="{61964C5C-6613-0C48-B2A0-BEDC45F78F0D}"/>
              </a:ext>
            </a:extLst>
          </p:cNvPr>
          <p:cNvSpPr txBox="1"/>
          <p:nvPr userDrawn="1"/>
        </p:nvSpPr>
        <p:spPr>
          <a:xfrm>
            <a:off x="838199" y="2261829"/>
            <a:ext cx="10515598" cy="23204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b="0" kern="1200" spc="0" baseline="0" dirty="0">
                <a:solidFill>
                  <a:schemeClr val="tx1"/>
                </a:solidFill>
                <a:effectLst/>
                <a:latin typeface="Source Sans Pro" panose="020B0503030403020204" pitchFamily="34" charset="0"/>
                <a:ea typeface="+mn-ea"/>
                <a:cs typeface="+mn-cs"/>
              </a:rPr>
              <a:t>These materials have been prepared solely for educational purposes to contribute to the understanding of U.S. intellectual property law. These materials reflect only the personal views of the authors and are not individualized legal advice. It is understood that every business and IP situation is fact specific, and that the appropriate solution in any instance will vary. Therefore, these materials may or may not be relevant to any particular situation. Thus, the authors and McKee, Voorhees &amp; </a:t>
            </a:r>
            <a:r>
              <a:rPr lang="en-US" sz="1400" b="0" kern="1200" spc="0" baseline="0" dirty="0" err="1">
                <a:solidFill>
                  <a:schemeClr val="tx1"/>
                </a:solidFill>
                <a:effectLst/>
                <a:latin typeface="Source Sans Pro" panose="020B0503030403020204" pitchFamily="34" charset="0"/>
                <a:ea typeface="+mn-ea"/>
                <a:cs typeface="+mn-cs"/>
              </a:rPr>
              <a:t>Sease</a:t>
            </a:r>
            <a:r>
              <a:rPr lang="en-US" sz="1400" b="0" kern="1200" spc="0" baseline="0" dirty="0">
                <a:solidFill>
                  <a:schemeClr val="tx1"/>
                </a:solidFill>
                <a:effectLst/>
                <a:latin typeface="Source Sans Pro" panose="020B0503030403020204" pitchFamily="34" charset="0"/>
                <a:ea typeface="+mn-ea"/>
                <a:cs typeface="+mn-cs"/>
              </a:rPr>
              <a:t>, PLC, cannot be bound either philosophically or as representatives of their various present and future clients to the comments expressed in these materials. The presentation of these materials does not establish any form of attorney-client relationship with these authors. While every attempt was made to ensure that these materials are accurate, errors or omissions may be contained therein, for which any liability is disclaimed. </a:t>
            </a:r>
          </a:p>
        </p:txBody>
      </p:sp>
    </p:spTree>
    <p:extLst>
      <p:ext uri="{BB962C8B-B14F-4D97-AF65-F5344CB8AC3E}">
        <p14:creationId xmlns:p14="http://schemas.microsoft.com/office/powerpoint/2010/main" val="12344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88DDB1A-B47A-524B-8F85-668C661CDE34}"/>
              </a:ext>
            </a:extLst>
          </p:cNvPr>
          <p:cNvSpPr txBox="1"/>
          <p:nvPr userDrawn="1"/>
        </p:nvSpPr>
        <p:spPr>
          <a:xfrm>
            <a:off x="9645452" y="6433021"/>
            <a:ext cx="11975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srgbClr val="002855"/>
                </a:solidFill>
                <a:effectLst/>
                <a:uLnTx/>
                <a:uFillTx/>
                <a:latin typeface="Montserrat" pitchFamily="2" charset="77"/>
                <a:ea typeface="+mn-ea"/>
                <a:cs typeface="+mn-cs"/>
              </a:rPr>
              <a:t>www.ipmvs.com</a:t>
            </a:r>
            <a:endParaRPr kumimoji="0" lang="en-US" sz="900" b="1" i="0" u="none" strike="noStrike" kern="1200" cap="none" spc="0" normalizeH="0" baseline="0" noProof="0" dirty="0">
              <a:ln>
                <a:noFill/>
              </a:ln>
              <a:solidFill>
                <a:srgbClr val="002855"/>
              </a:solidFill>
              <a:effectLst/>
              <a:uLnTx/>
              <a:uFillTx/>
              <a:latin typeface="Montserrat" pitchFamily="2" charset="77"/>
              <a:ea typeface="+mn-ea"/>
              <a:cs typeface="+mn-cs"/>
            </a:endParaRPr>
          </a:p>
        </p:txBody>
      </p:sp>
      <p:sp>
        <p:nvSpPr>
          <p:cNvPr id="2" name="Title Placeholder 1">
            <a:extLst>
              <a:ext uri="{FF2B5EF4-FFF2-40B4-BE49-F238E27FC236}">
                <a16:creationId xmlns:a16="http://schemas.microsoft.com/office/drawing/2014/main" id="{284303B8-5E6C-3340-A929-E79D53753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02EF54-F4E1-C64B-9B8F-1B2F8D1788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046F71B7-82DA-E743-97BA-0B90E1BA6770}"/>
              </a:ext>
            </a:extLst>
          </p:cNvPr>
          <p:cNvCxnSpPr>
            <a:cxnSpLocks/>
          </p:cNvCxnSpPr>
          <p:nvPr userDrawn="1"/>
        </p:nvCxnSpPr>
        <p:spPr>
          <a:xfrm>
            <a:off x="9635348" y="6482984"/>
            <a:ext cx="0" cy="15557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24F97DE-2CBB-ED4D-97F3-C0984EBB9227}"/>
              </a:ext>
            </a:extLst>
          </p:cNvPr>
          <p:cNvSpPr txBox="1"/>
          <p:nvPr userDrawn="1"/>
        </p:nvSpPr>
        <p:spPr>
          <a:xfrm>
            <a:off x="8676595" y="6456104"/>
            <a:ext cx="844627" cy="18466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2F298-64E8-B843-808F-B5DF87A22426}" type="slidenum">
              <a:rPr kumimoji="0" lang="en-US" sz="1200" b="0" i="0" u="none" strike="noStrike" kern="1200" cap="none" spc="0" normalizeH="0" baseline="0" noProof="0" smtClean="0">
                <a:ln>
                  <a:noFill/>
                </a:ln>
                <a:solidFill>
                  <a:schemeClr val="tx1"/>
                </a:solidFill>
                <a:effectLst/>
                <a:uLnTx/>
                <a:uFillTx/>
                <a:latin typeface="Montserrat" pitchFamily="2" charset="77"/>
                <a:ea typeface="+mn-ea"/>
                <a:cs typeface="+mn-cs"/>
              </a:rPr>
              <a:t>‹#›</a:t>
            </a:fld>
            <a:endParaRPr kumimoji="0" lang="en-US" sz="1200" b="0" i="0" u="none" strike="noStrike" kern="1200" cap="none" spc="0" normalizeH="0" baseline="0" noProof="0" dirty="0">
              <a:ln>
                <a:noFill/>
              </a:ln>
              <a:solidFill>
                <a:schemeClr val="tx1"/>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833004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8" r:id="rId4"/>
    <p:sldLayoutId id="2147483661" r:id="rId5"/>
    <p:sldLayoutId id="2147483665" r:id="rId6"/>
    <p:sldLayoutId id="2147483666" r:id="rId7"/>
    <p:sldLayoutId id="2147483667"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tx1"/>
        </a:buClr>
        <a:buFont typeface="System Font Regular"/>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cs.wikipedia.org/wiki/Iowa"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Seal_of_Iowa"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Nebraska_Legislature" TargetMode="External"/><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2020_Cook_County,_Illinois_elections" TargetMode="External"/><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Wisconsin_Legislature" TargetMode="External"/><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Jonathan.Kennedy@ipmvs.com" TargetMode="External"/><Relationship Id="rId1" Type="http://schemas.openxmlformats.org/officeDocument/2006/relationships/slideLayout" Target="../slideLayouts/slideLayout10.xml"/><Relationship Id="rId5" Type="http://schemas.openxmlformats.org/officeDocument/2006/relationships/hyperlink" Target="mailto:Glenn.Johnson@ipmvs.com" TargetMode="Externa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E43620-DE72-3F4E-9DD9-125B258BBC3B}"/>
              </a:ext>
            </a:extLst>
          </p:cNvPr>
          <p:cNvSpPr>
            <a:spLocks noGrp="1"/>
          </p:cNvSpPr>
          <p:nvPr>
            <p:ph type="subTitle" idx="1"/>
          </p:nvPr>
        </p:nvSpPr>
        <p:spPr>
          <a:xfrm>
            <a:off x="7938346" y="5350934"/>
            <a:ext cx="3862159" cy="1014039"/>
          </a:xfrm>
        </p:spPr>
        <p:txBody>
          <a:bodyPr>
            <a:noAutofit/>
          </a:bodyPr>
          <a:lstStyle/>
          <a:p>
            <a:r>
              <a:rPr lang="en-US" sz="3600" dirty="0">
                <a:latin typeface="Trajan regular" panose="02020500000000000000"/>
              </a:rPr>
              <a:t>Glenn Johnson</a:t>
            </a:r>
          </a:p>
          <a:p>
            <a:r>
              <a:rPr lang="en-US" sz="3600" dirty="0">
                <a:latin typeface="Trajan regular" panose="02020500000000000000"/>
              </a:rPr>
              <a:t>Jonathan Kennedy</a:t>
            </a:r>
          </a:p>
        </p:txBody>
      </p:sp>
      <p:sp>
        <p:nvSpPr>
          <p:cNvPr id="5" name="Title 1">
            <a:extLst>
              <a:ext uri="{FF2B5EF4-FFF2-40B4-BE49-F238E27FC236}">
                <a16:creationId xmlns:a16="http://schemas.microsoft.com/office/drawing/2014/main" id="{AD6CE667-0C2E-4D73-8191-6114A019DC88}"/>
              </a:ext>
            </a:extLst>
          </p:cNvPr>
          <p:cNvSpPr txBox="1">
            <a:spLocks/>
          </p:cNvSpPr>
          <p:nvPr/>
        </p:nvSpPr>
        <p:spPr>
          <a:xfrm>
            <a:off x="975360" y="2010254"/>
            <a:ext cx="10185862" cy="1147609"/>
          </a:xfrm>
          <a:prstGeom prst="rect">
            <a:avLst/>
          </a:prstGeom>
        </p:spPr>
        <p:txBody>
          <a:bodyPr vert="horz" lIns="91440" tIns="45720" rIns="91440" bIns="45720" rtlCol="0" anchor="b" anchorCtr="0">
            <a:normAutofit/>
          </a:bodyPr>
          <a:lstStyle>
            <a:lvl1pPr algn="r" defTabSz="914400" rtl="0" eaLnBrk="1" latinLnBrk="0" hangingPunct="1">
              <a:lnSpc>
                <a:spcPct val="90000"/>
              </a:lnSpc>
              <a:spcBef>
                <a:spcPct val="0"/>
              </a:spcBef>
              <a:buNone/>
              <a:defRPr sz="4400" b="1" kern="1200">
                <a:solidFill>
                  <a:schemeClr val="accent1"/>
                </a:solidFill>
                <a:latin typeface="Montserrat" pitchFamily="2" charset="77"/>
                <a:ea typeface="+mj-ea"/>
                <a:cs typeface="+mj-cs"/>
              </a:defRPr>
            </a:lvl1pPr>
          </a:lstStyle>
          <a:p>
            <a:r>
              <a:rPr lang="en-US" sz="5200" dirty="0">
                <a:latin typeface="Trajan regular" panose="02020500000000000000" pitchFamily="18" charset="0"/>
              </a:rPr>
              <a:t>Intellectual Property - Trade Secrets</a:t>
            </a:r>
          </a:p>
        </p:txBody>
      </p:sp>
      <p:sp>
        <p:nvSpPr>
          <p:cNvPr id="13" name="TextBox 12">
            <a:extLst>
              <a:ext uri="{FF2B5EF4-FFF2-40B4-BE49-F238E27FC236}">
                <a16:creationId xmlns:a16="http://schemas.microsoft.com/office/drawing/2014/main" id="{EF9BA454-5D2A-4F81-A223-A6F31EA7FB46}"/>
              </a:ext>
            </a:extLst>
          </p:cNvPr>
          <p:cNvSpPr txBox="1"/>
          <p:nvPr/>
        </p:nvSpPr>
        <p:spPr>
          <a:xfrm>
            <a:off x="2602653" y="2972415"/>
            <a:ext cx="6986693" cy="1938992"/>
          </a:xfrm>
          <a:prstGeom prst="rect">
            <a:avLst/>
          </a:prstGeom>
          <a:noFill/>
        </p:spPr>
        <p:txBody>
          <a:bodyPr wrap="square">
            <a:spAutoFit/>
          </a:bodyPr>
          <a:lstStyle/>
          <a:p>
            <a:pPr algn="ctr"/>
            <a:r>
              <a:rPr lang="en-US" sz="4000" b="1" dirty="0">
                <a:solidFill>
                  <a:srgbClr val="0B0C0D"/>
                </a:solidFill>
                <a:latin typeface="Trajan regular" panose="02020500000000000000"/>
              </a:rPr>
              <a:t>Iowa Academy of Trial Lawyers</a:t>
            </a:r>
          </a:p>
          <a:p>
            <a:pPr algn="ctr"/>
            <a:r>
              <a:rPr lang="en-US" sz="4000" b="1" dirty="0">
                <a:solidFill>
                  <a:srgbClr val="0B0C0D"/>
                </a:solidFill>
                <a:latin typeface="Trajan regular" panose="02020500000000000000"/>
              </a:rPr>
              <a:t>2021 Annual Meeting</a:t>
            </a:r>
          </a:p>
          <a:p>
            <a:pPr algn="ctr"/>
            <a:r>
              <a:rPr lang="en-US" sz="4000" b="1" dirty="0">
                <a:solidFill>
                  <a:srgbClr val="0B0C0D"/>
                </a:solidFill>
                <a:latin typeface="Trajan regular" panose="02020500000000000000"/>
              </a:rPr>
              <a:t>February 24, 2021</a:t>
            </a:r>
          </a:p>
        </p:txBody>
      </p:sp>
    </p:spTree>
    <p:extLst>
      <p:ext uri="{BB962C8B-B14F-4D97-AF65-F5344CB8AC3E}">
        <p14:creationId xmlns:p14="http://schemas.microsoft.com/office/powerpoint/2010/main" val="323019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929" y="648815"/>
            <a:ext cx="4766142" cy="823350"/>
          </a:xfrm>
        </p:spPr>
        <p:txBody>
          <a:bodyPr>
            <a:noAutofit/>
          </a:bodyPr>
          <a:lstStyle/>
          <a:p>
            <a:r>
              <a:rPr lang="en-US" sz="3600" dirty="0">
                <a:latin typeface="Trajan" panose="02020500000000000000" pitchFamily="18" charset="0"/>
              </a:rPr>
              <a:t>Trade Secret Protection</a:t>
            </a:r>
          </a:p>
        </p:txBody>
      </p:sp>
      <p:sp>
        <p:nvSpPr>
          <p:cNvPr id="15" name="TextBox 14"/>
          <p:cNvSpPr txBox="1"/>
          <p:nvPr/>
        </p:nvSpPr>
        <p:spPr>
          <a:xfrm>
            <a:off x="0" y="1596646"/>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Basis of Protection</a:t>
            </a:r>
          </a:p>
        </p:txBody>
      </p:sp>
      <p:sp>
        <p:nvSpPr>
          <p:cNvPr id="16" name="TextBox 15"/>
          <p:cNvSpPr txBox="1"/>
          <p:nvPr/>
        </p:nvSpPr>
        <p:spPr>
          <a:xfrm>
            <a:off x="525795" y="2430384"/>
            <a:ext cx="6539113" cy="3693319"/>
          </a:xfrm>
          <a:prstGeom prst="rect">
            <a:avLst/>
          </a:prstGeom>
          <a:noFill/>
        </p:spPr>
        <p:txBody>
          <a:bodyPr wrap="square" rtlCol="0">
            <a:spAutoFit/>
          </a:bodyPr>
          <a:lstStyle/>
          <a:p>
            <a:pPr algn="ctr"/>
            <a:r>
              <a:rPr lang="en-US" sz="2800" u="sng" dirty="0">
                <a:solidFill>
                  <a:prstClr val="black"/>
                </a:solidFill>
                <a:latin typeface="Trajan" panose="02020500000000000000"/>
              </a:rPr>
              <a:t>Federal</a:t>
            </a:r>
          </a:p>
          <a:p>
            <a:pPr marL="342900" indent="-342900">
              <a:buFont typeface="Arial" panose="020B0604020202020204" pitchFamily="34" charset="0"/>
              <a:buChar char="•"/>
            </a:pPr>
            <a:r>
              <a:rPr lang="en-US" sz="2200" dirty="0">
                <a:solidFill>
                  <a:prstClr val="black"/>
                </a:solidFill>
                <a:latin typeface="Trajan" panose="02020500000000000000"/>
              </a:rPr>
              <a:t>The Economic Espionage Act of 1996</a:t>
            </a:r>
          </a:p>
          <a:p>
            <a:pPr marL="800100" lvl="1" indent="-342900">
              <a:buFont typeface="Arial" panose="020B0604020202020204" pitchFamily="34" charset="0"/>
              <a:buChar char="•"/>
            </a:pPr>
            <a:r>
              <a:rPr lang="en-US" sz="2200" dirty="0">
                <a:solidFill>
                  <a:prstClr val="black"/>
                </a:solidFill>
                <a:latin typeface="Trajan" panose="02020500000000000000"/>
              </a:rPr>
              <a:t>18 U.S.C. </a:t>
            </a:r>
            <a:r>
              <a:rPr lang="en-US" sz="2200" dirty="0">
                <a:solidFill>
                  <a:prstClr val="black"/>
                </a:solidFill>
                <a:latin typeface="Trajan" panose="02020500000000000000"/>
                <a:cs typeface="Times New Roman" panose="02020603050405020304" pitchFamily="18" charset="0"/>
              </a:rPr>
              <a:t>§§ 1831-1839</a:t>
            </a:r>
          </a:p>
          <a:p>
            <a:pPr marL="800100" lvl="1" indent="-342900">
              <a:buFont typeface="Arial" panose="020B0604020202020204" pitchFamily="34" charset="0"/>
              <a:buChar char="•"/>
            </a:pPr>
            <a:r>
              <a:rPr lang="en-US" sz="2200" dirty="0">
                <a:solidFill>
                  <a:prstClr val="black"/>
                </a:solidFill>
                <a:latin typeface="Trajan" panose="02020500000000000000"/>
                <a:cs typeface="Times New Roman" panose="02020603050405020304" pitchFamily="18" charset="0"/>
              </a:rPr>
              <a:t>Definition similar to UTSA</a:t>
            </a:r>
          </a:p>
          <a:p>
            <a:pPr marL="1257300" lvl="2" indent="-342900">
              <a:buFont typeface="Arial" panose="020B0604020202020204" pitchFamily="34" charset="0"/>
              <a:buChar char="•"/>
            </a:pPr>
            <a:r>
              <a:rPr lang="en-US" sz="2200" dirty="0">
                <a:solidFill>
                  <a:prstClr val="black"/>
                </a:solidFill>
                <a:latin typeface="Trajan" panose="02020500000000000000"/>
                <a:cs typeface="Times New Roman" panose="02020603050405020304" pitchFamily="18" charset="0"/>
              </a:rPr>
              <a:t>Focus:  Criminal </a:t>
            </a:r>
          </a:p>
          <a:p>
            <a:pPr marL="800100" lvl="1" indent="-342900">
              <a:buFont typeface="Arial" panose="020B0604020202020204" pitchFamily="34" charset="0"/>
              <a:buChar char="•"/>
            </a:pPr>
            <a:r>
              <a:rPr lang="en-US" sz="2200" dirty="0">
                <a:solidFill>
                  <a:prstClr val="black"/>
                </a:solidFill>
                <a:latin typeface="Trajan" panose="02020500000000000000"/>
                <a:cs typeface="Times New Roman" panose="02020603050405020304" pitchFamily="18" charset="0"/>
              </a:rPr>
              <a:t>Created Federal two Federal Criminal Offenses:</a:t>
            </a:r>
          </a:p>
          <a:p>
            <a:pPr marL="1257300" lvl="2" indent="-342900">
              <a:buFont typeface="Arial" panose="020B0604020202020204" pitchFamily="34" charset="0"/>
              <a:buChar char="•"/>
            </a:pPr>
            <a:r>
              <a:rPr lang="en-US" sz="2200" dirty="0">
                <a:solidFill>
                  <a:prstClr val="black"/>
                </a:solidFill>
                <a:latin typeface="Trajan" panose="02020500000000000000"/>
                <a:cs typeface="Times New Roman" panose="02020603050405020304" pitchFamily="18" charset="0"/>
              </a:rPr>
              <a:t>§ 1831:  Trade secret theft to benefit a foreign entity (economic espionage)</a:t>
            </a:r>
            <a:r>
              <a:rPr lang="en-US" sz="2200" dirty="0"/>
              <a:t> </a:t>
            </a:r>
          </a:p>
          <a:p>
            <a:pPr marL="1257300" lvl="2" indent="-342900">
              <a:buFont typeface="Arial" panose="020B0604020202020204" pitchFamily="34" charset="0"/>
              <a:buChar char="•"/>
            </a:pPr>
            <a:r>
              <a:rPr lang="en-US" sz="2200" dirty="0">
                <a:solidFill>
                  <a:prstClr val="black"/>
                </a:solidFill>
                <a:latin typeface="Trajan" panose="02020500000000000000"/>
                <a:cs typeface="Times New Roman" panose="02020603050405020304" pitchFamily="18" charset="0"/>
              </a:rPr>
              <a:t>§ 1832:  Trade secret theft intended to benefit another party</a:t>
            </a:r>
            <a:endParaRPr lang="en-US" sz="2200" dirty="0">
              <a:solidFill>
                <a:prstClr val="black"/>
              </a:solidFill>
              <a:latin typeface="Trajan" panose="02020500000000000000"/>
            </a:endParaRPr>
          </a:p>
        </p:txBody>
      </p:sp>
      <p:pic>
        <p:nvPicPr>
          <p:cNvPr id="1026" name="Picture 2" descr="Image result for congress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412" y="2430384"/>
            <a:ext cx="3497847" cy="349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1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949" y="800478"/>
            <a:ext cx="4658100" cy="823350"/>
          </a:xfrm>
        </p:spPr>
        <p:txBody>
          <a:bodyPr>
            <a:noAutofit/>
          </a:bodyPr>
          <a:lstStyle/>
          <a:p>
            <a:r>
              <a:rPr lang="en-US" sz="3600" dirty="0">
                <a:latin typeface="Trajan" panose="02020500000000000000" pitchFamily="18" charset="0"/>
              </a:rPr>
              <a:t>Trade Secret Protection</a:t>
            </a:r>
          </a:p>
        </p:txBody>
      </p:sp>
      <p:sp>
        <p:nvSpPr>
          <p:cNvPr id="15" name="TextBox 14"/>
          <p:cNvSpPr txBox="1"/>
          <p:nvPr/>
        </p:nvSpPr>
        <p:spPr>
          <a:xfrm>
            <a:off x="-1" y="1698670"/>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Basis of Protection</a:t>
            </a:r>
          </a:p>
        </p:txBody>
      </p:sp>
      <p:sp>
        <p:nvSpPr>
          <p:cNvPr id="16" name="TextBox 15"/>
          <p:cNvSpPr txBox="1"/>
          <p:nvPr/>
        </p:nvSpPr>
        <p:spPr>
          <a:xfrm>
            <a:off x="574608" y="2433130"/>
            <a:ext cx="6539113" cy="2554545"/>
          </a:xfrm>
          <a:prstGeom prst="rect">
            <a:avLst/>
          </a:prstGeom>
          <a:noFill/>
        </p:spPr>
        <p:txBody>
          <a:bodyPr wrap="square" rtlCol="0">
            <a:spAutoFit/>
          </a:bodyPr>
          <a:lstStyle/>
          <a:p>
            <a:pPr algn="ctr"/>
            <a:r>
              <a:rPr lang="en-US" sz="2800" u="sng" dirty="0">
                <a:solidFill>
                  <a:prstClr val="black"/>
                </a:solidFill>
                <a:latin typeface="Trajan" panose="02020500000000000000"/>
              </a:rPr>
              <a:t>Federal</a:t>
            </a:r>
          </a:p>
          <a:p>
            <a:pPr marL="342900" indent="-342900">
              <a:buFont typeface="Arial" panose="020B0604020202020204" pitchFamily="34" charset="0"/>
              <a:buChar char="•"/>
            </a:pPr>
            <a:r>
              <a:rPr lang="en-US" sz="2200" dirty="0">
                <a:solidFill>
                  <a:prstClr val="black"/>
                </a:solidFill>
                <a:latin typeface="Trajan" panose="02020500000000000000"/>
              </a:rPr>
              <a:t>Defend Trade Secrets Act of 2016</a:t>
            </a:r>
          </a:p>
          <a:p>
            <a:pPr marL="800100" lvl="1" indent="-342900">
              <a:buFont typeface="Arial" panose="020B0604020202020204" pitchFamily="34" charset="0"/>
              <a:buChar char="•"/>
            </a:pPr>
            <a:r>
              <a:rPr lang="en-US" sz="2200" dirty="0">
                <a:solidFill>
                  <a:prstClr val="black"/>
                </a:solidFill>
                <a:latin typeface="Trajan" panose="02020500000000000000"/>
              </a:rPr>
              <a:t>Amended the EEA</a:t>
            </a:r>
          </a:p>
          <a:p>
            <a:pPr marL="1257300" lvl="2" indent="-342900">
              <a:buFont typeface="Arial" panose="020B0604020202020204" pitchFamily="34" charset="0"/>
              <a:buChar char="•"/>
            </a:pPr>
            <a:r>
              <a:rPr lang="en-US" sz="2200" dirty="0">
                <a:solidFill>
                  <a:prstClr val="black"/>
                </a:solidFill>
                <a:latin typeface="Trajan" panose="02020500000000000000"/>
              </a:rPr>
              <a:t>18 U.S.C. </a:t>
            </a:r>
            <a:r>
              <a:rPr lang="en-US" sz="2200" dirty="0">
                <a:solidFill>
                  <a:prstClr val="black"/>
                </a:solidFill>
                <a:latin typeface="Trajan" panose="02020500000000000000"/>
                <a:cs typeface="Times New Roman" panose="02020603050405020304" pitchFamily="18" charset="0"/>
              </a:rPr>
              <a:t>§ 1836</a:t>
            </a:r>
            <a:endParaRPr lang="en-US" sz="2200" dirty="0">
              <a:solidFill>
                <a:prstClr val="black"/>
              </a:solidFill>
              <a:latin typeface="Trajan" panose="02020500000000000000"/>
            </a:endParaRPr>
          </a:p>
          <a:p>
            <a:pPr marL="800100" lvl="1" indent="-342900">
              <a:buFont typeface="Arial" panose="020B0604020202020204" pitchFamily="34" charset="0"/>
              <a:buChar char="•"/>
            </a:pPr>
            <a:r>
              <a:rPr lang="en-US" sz="2200" dirty="0">
                <a:solidFill>
                  <a:prstClr val="black"/>
                </a:solidFill>
                <a:latin typeface="Trajan" panose="02020500000000000000"/>
              </a:rPr>
              <a:t>Definition still similar to UTSA</a:t>
            </a:r>
          </a:p>
          <a:p>
            <a:pPr marL="800100" lvl="1" indent="-342900">
              <a:buFont typeface="Arial" panose="020B0604020202020204" pitchFamily="34" charset="0"/>
              <a:buChar char="•"/>
            </a:pPr>
            <a:r>
              <a:rPr lang="en-US" sz="2200" dirty="0">
                <a:solidFill>
                  <a:prstClr val="black"/>
                </a:solidFill>
                <a:latin typeface="Trajan" panose="02020500000000000000"/>
              </a:rPr>
              <a:t>Created a federal civil cause of action for trade secret misappropriation</a:t>
            </a:r>
          </a:p>
        </p:txBody>
      </p:sp>
      <p:pic>
        <p:nvPicPr>
          <p:cNvPr id="1026" name="Picture 2" descr="Image result for congress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678" y="2433130"/>
            <a:ext cx="3497847" cy="349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518" y="749707"/>
            <a:ext cx="4742963" cy="707580"/>
          </a:xfrm>
        </p:spPr>
        <p:txBody>
          <a:bodyPr>
            <a:normAutofit/>
          </a:bodyPr>
          <a:lstStyle/>
          <a:p>
            <a:r>
              <a:rPr lang="en-US" sz="3600" dirty="0">
                <a:latin typeface="Trajan" panose="02020500000000000000" pitchFamily="18" charset="0"/>
              </a:rPr>
              <a:t>Trade Secret Protection</a:t>
            </a:r>
          </a:p>
        </p:txBody>
      </p:sp>
      <p:sp>
        <p:nvSpPr>
          <p:cNvPr id="15" name="TextBox 14"/>
          <p:cNvSpPr txBox="1"/>
          <p:nvPr/>
        </p:nvSpPr>
        <p:spPr>
          <a:xfrm>
            <a:off x="0" y="1758790"/>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1839(3) (2016)</a:t>
            </a:r>
          </a:p>
        </p:txBody>
      </p:sp>
      <p:sp>
        <p:nvSpPr>
          <p:cNvPr id="16" name="TextBox 15"/>
          <p:cNvSpPr txBox="1"/>
          <p:nvPr/>
        </p:nvSpPr>
        <p:spPr>
          <a:xfrm>
            <a:off x="0" y="2645068"/>
            <a:ext cx="12192000" cy="3293209"/>
          </a:xfrm>
          <a:prstGeom prst="rect">
            <a:avLst/>
          </a:prstGeom>
          <a:noFill/>
        </p:spPr>
        <p:txBody>
          <a:bodyPr wrap="square" rtlCol="0">
            <a:spAutoFit/>
          </a:bodyPr>
          <a:lstStyle/>
          <a:p>
            <a:pPr>
              <a:spcAft>
                <a:spcPts val="600"/>
              </a:spcAft>
            </a:pPr>
            <a:r>
              <a:rPr lang="en-US" sz="2200" dirty="0">
                <a:solidFill>
                  <a:prstClr val="black"/>
                </a:solidFill>
                <a:latin typeface="Trajan" panose="02020500000000000000"/>
              </a:rPr>
              <a:t>“trade secret” means </a:t>
            </a:r>
            <a:r>
              <a:rPr lang="en-US" sz="2200" u="sng" dirty="0">
                <a:solidFill>
                  <a:prstClr val="black"/>
                </a:solidFill>
                <a:latin typeface="Trajan" panose="02020500000000000000"/>
              </a:rPr>
              <a:t>all forms and types of financial, business, scientific, technical, economic, or engineering</a:t>
            </a:r>
            <a:r>
              <a:rPr lang="en-US" sz="2200" dirty="0">
                <a:solidFill>
                  <a:prstClr val="black"/>
                </a:solidFill>
                <a:latin typeface="Trajan" panose="02020500000000000000"/>
              </a:rPr>
              <a:t> information, including patterns, </a:t>
            </a:r>
            <a:r>
              <a:rPr lang="en-US" sz="2200" u="sng" dirty="0">
                <a:solidFill>
                  <a:prstClr val="black"/>
                </a:solidFill>
                <a:latin typeface="Trajan" panose="02020500000000000000"/>
              </a:rPr>
              <a:t>plans</a:t>
            </a:r>
            <a:r>
              <a:rPr lang="en-US" sz="2200" dirty="0">
                <a:solidFill>
                  <a:prstClr val="black"/>
                </a:solidFill>
                <a:latin typeface="Trajan" panose="02020500000000000000"/>
              </a:rPr>
              <a:t>, compilations, program, devices, formulas, </a:t>
            </a:r>
            <a:r>
              <a:rPr lang="en-US" sz="2200" u="sng" dirty="0">
                <a:solidFill>
                  <a:prstClr val="black"/>
                </a:solidFill>
                <a:latin typeface="Trajan" panose="02020500000000000000"/>
              </a:rPr>
              <a:t>designs, prototypes,</a:t>
            </a:r>
            <a:r>
              <a:rPr lang="en-US" sz="2200" dirty="0">
                <a:solidFill>
                  <a:prstClr val="black"/>
                </a:solidFill>
                <a:latin typeface="Trajan" panose="02020500000000000000"/>
              </a:rPr>
              <a:t> methods, techniques, processes, </a:t>
            </a:r>
            <a:r>
              <a:rPr lang="en-US" sz="2200" u="sng" dirty="0">
                <a:solidFill>
                  <a:prstClr val="black"/>
                </a:solidFill>
                <a:latin typeface="Trajan" panose="02020500000000000000"/>
              </a:rPr>
              <a:t>procedures, programs, or codes, whether tangible or intangible, and whether or how stored, compiled, or memorialized physically, electronically, graphically, photographically, or in writing if</a:t>
            </a:r>
            <a:r>
              <a:rPr lang="en-US" sz="2200" dirty="0">
                <a:solidFill>
                  <a:prstClr val="black"/>
                </a:solidFill>
                <a:latin typeface="Trajan" panose="02020500000000000000"/>
              </a:rPr>
              <a:t>--</a:t>
            </a:r>
          </a:p>
          <a:p>
            <a:pPr marL="457200">
              <a:spcAft>
                <a:spcPts val="600"/>
              </a:spcAft>
            </a:pPr>
            <a:r>
              <a:rPr lang="en-US" sz="2200" dirty="0">
                <a:solidFill>
                  <a:prstClr val="black"/>
                </a:solidFill>
                <a:latin typeface="Trajan" panose="02020500000000000000"/>
              </a:rPr>
              <a:t>(A) the </a:t>
            </a:r>
            <a:r>
              <a:rPr lang="en-US" sz="2200" u="sng" dirty="0">
                <a:solidFill>
                  <a:prstClr val="black"/>
                </a:solidFill>
                <a:latin typeface="Trajan" panose="02020500000000000000"/>
              </a:rPr>
              <a:t>owner thereof</a:t>
            </a:r>
            <a:r>
              <a:rPr lang="en-US" sz="2200" dirty="0">
                <a:solidFill>
                  <a:prstClr val="black"/>
                </a:solidFill>
                <a:latin typeface="Trajan" panose="02020500000000000000"/>
              </a:rPr>
              <a:t> has taken reasonable measures to keep such information secret; and</a:t>
            </a:r>
          </a:p>
          <a:p>
            <a:pPr marL="457200">
              <a:spcAft>
                <a:spcPts val="600"/>
              </a:spcAft>
            </a:pPr>
            <a:r>
              <a:rPr lang="en-US" sz="2200" dirty="0">
                <a:solidFill>
                  <a:prstClr val="black"/>
                </a:solidFill>
                <a:latin typeface="Trajan" panose="02020500000000000000"/>
              </a:rPr>
              <a:t>(B) the information derives independent economic value, actual or potential, from not being generally known to, and not being readily ascertainable through proper means by, another person who can obtain economic value from the disclosure or use of the information.</a:t>
            </a:r>
          </a:p>
        </p:txBody>
      </p:sp>
    </p:spTree>
    <p:extLst>
      <p:ext uri="{BB962C8B-B14F-4D97-AF65-F5344CB8AC3E}">
        <p14:creationId xmlns:p14="http://schemas.microsoft.com/office/powerpoint/2010/main" val="240838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01" y="1050260"/>
            <a:ext cx="5994596" cy="844103"/>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1" y="217409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1836(b)(1) (2016)</a:t>
            </a:r>
          </a:p>
        </p:txBody>
      </p:sp>
      <p:sp>
        <p:nvSpPr>
          <p:cNvPr id="16" name="TextBox 15"/>
          <p:cNvSpPr txBox="1"/>
          <p:nvPr/>
        </p:nvSpPr>
        <p:spPr>
          <a:xfrm>
            <a:off x="1639444" y="3429000"/>
            <a:ext cx="8913111" cy="1815882"/>
          </a:xfrm>
          <a:prstGeom prst="rect">
            <a:avLst/>
          </a:prstGeom>
          <a:noFill/>
        </p:spPr>
        <p:txBody>
          <a:bodyPr wrap="square" rtlCol="0">
            <a:spAutoFit/>
          </a:bodyPr>
          <a:lstStyle/>
          <a:p>
            <a:pPr>
              <a:spcAft>
                <a:spcPts val="600"/>
              </a:spcAft>
            </a:pPr>
            <a:r>
              <a:rPr lang="en-US" sz="2800" dirty="0">
                <a:solidFill>
                  <a:prstClr val="black"/>
                </a:solidFill>
                <a:latin typeface="Trajan" panose="02020500000000000000"/>
              </a:rPr>
              <a:t>“An owner of a trade secret that is misappropriated may bring a civil action under this subsection if the trade secret is related to a product or service used in, or intended for use in, </a:t>
            </a:r>
            <a:r>
              <a:rPr lang="en-US" sz="2800" u="sng" dirty="0">
                <a:solidFill>
                  <a:prstClr val="black"/>
                </a:solidFill>
                <a:latin typeface="Trajan" panose="02020500000000000000"/>
              </a:rPr>
              <a:t>interstate</a:t>
            </a:r>
            <a:r>
              <a:rPr lang="en-US" sz="2800" dirty="0">
                <a:solidFill>
                  <a:prstClr val="black"/>
                </a:solidFill>
                <a:latin typeface="Trajan" panose="02020500000000000000"/>
              </a:rPr>
              <a:t> or </a:t>
            </a:r>
            <a:r>
              <a:rPr lang="en-US" sz="2800" u="sng" dirty="0">
                <a:solidFill>
                  <a:prstClr val="black"/>
                </a:solidFill>
                <a:latin typeface="Trajan" panose="02020500000000000000"/>
              </a:rPr>
              <a:t>foreign commerce</a:t>
            </a:r>
            <a:r>
              <a:rPr lang="en-US" sz="2800" dirty="0">
                <a:solidFill>
                  <a:prstClr val="black"/>
                </a:solidFill>
                <a:latin typeface="Trajan" panose="02020500000000000000"/>
              </a:rPr>
              <a:t>.”</a:t>
            </a:r>
          </a:p>
        </p:txBody>
      </p:sp>
    </p:spTree>
    <p:extLst>
      <p:ext uri="{BB962C8B-B14F-4D97-AF65-F5344CB8AC3E}">
        <p14:creationId xmlns:p14="http://schemas.microsoft.com/office/powerpoint/2010/main" val="4065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817" y="1027857"/>
            <a:ext cx="6082366" cy="824785"/>
          </a:xfrm>
        </p:spPr>
        <p:txBody>
          <a:bodyPr>
            <a:normAutofit/>
          </a:bodyPr>
          <a:lstStyle/>
          <a:p>
            <a:r>
              <a:rPr lang="en-US" sz="3600" dirty="0">
                <a:latin typeface="Trajan" panose="02020500000000000000" pitchFamily="18" charset="0"/>
              </a:rPr>
              <a:t>Trade Secret Misappropriation</a:t>
            </a:r>
          </a:p>
        </p:txBody>
      </p:sp>
      <p:sp>
        <p:nvSpPr>
          <p:cNvPr id="15" name="TextBox 14"/>
          <p:cNvSpPr txBox="1"/>
          <p:nvPr/>
        </p:nvSpPr>
        <p:spPr>
          <a:xfrm>
            <a:off x="0" y="1948335"/>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1839(5)(A)-(B) (2016)</a:t>
            </a:r>
          </a:p>
        </p:txBody>
      </p:sp>
      <p:sp>
        <p:nvSpPr>
          <p:cNvPr id="16" name="TextBox 15"/>
          <p:cNvSpPr txBox="1"/>
          <p:nvPr/>
        </p:nvSpPr>
        <p:spPr>
          <a:xfrm>
            <a:off x="1485203" y="2926829"/>
            <a:ext cx="9221594" cy="2616101"/>
          </a:xfrm>
          <a:prstGeom prst="rect">
            <a:avLst/>
          </a:prstGeom>
          <a:noFill/>
        </p:spPr>
        <p:txBody>
          <a:bodyPr wrap="square" rtlCol="0">
            <a:spAutoFit/>
          </a:bodyPr>
          <a:lstStyle/>
          <a:p>
            <a:pPr algn="ctr">
              <a:spcAft>
                <a:spcPts val="600"/>
              </a:spcAft>
            </a:pPr>
            <a:r>
              <a:rPr lang="en-US" sz="3200" dirty="0">
                <a:solidFill>
                  <a:prstClr val="black"/>
                </a:solidFill>
                <a:latin typeface="Trajan" panose="02020500000000000000"/>
              </a:rPr>
              <a:t>Two Types of Misappropriation:</a:t>
            </a:r>
          </a:p>
          <a:p>
            <a:pPr marL="2974975" lvl="4" indent="-744538">
              <a:spcAft>
                <a:spcPts val="600"/>
              </a:spcAft>
              <a:buAutoNum type="arabicParenBoth"/>
            </a:pPr>
            <a:r>
              <a:rPr lang="en-US" sz="2800" dirty="0">
                <a:solidFill>
                  <a:prstClr val="black"/>
                </a:solidFill>
                <a:latin typeface="Trajan" panose="02020500000000000000"/>
              </a:rPr>
              <a:t>Acquisition</a:t>
            </a:r>
          </a:p>
          <a:p>
            <a:pPr marL="2974975" lvl="4" indent="-744538">
              <a:spcAft>
                <a:spcPts val="600"/>
              </a:spcAft>
              <a:buAutoNum type="arabicParenBoth"/>
            </a:pPr>
            <a:r>
              <a:rPr lang="en-US" sz="2800" dirty="0">
                <a:solidFill>
                  <a:prstClr val="black"/>
                </a:solidFill>
                <a:latin typeface="Trajan" panose="02020500000000000000"/>
              </a:rPr>
              <a:t>Disclosure or Use</a:t>
            </a:r>
          </a:p>
          <a:p>
            <a:pPr marL="0" lvl="4">
              <a:spcAft>
                <a:spcPts val="600"/>
              </a:spcAft>
            </a:pPr>
            <a:endParaRPr lang="en-US" sz="2800" dirty="0">
              <a:solidFill>
                <a:prstClr val="black"/>
              </a:solidFill>
              <a:latin typeface="Trajan" panose="02020500000000000000"/>
            </a:endParaRPr>
          </a:p>
          <a:p>
            <a:pPr marL="0" lvl="4">
              <a:spcAft>
                <a:spcPts val="600"/>
              </a:spcAft>
            </a:pPr>
            <a:r>
              <a:rPr lang="en-US" sz="2800" dirty="0">
                <a:solidFill>
                  <a:prstClr val="black"/>
                </a:solidFill>
                <a:latin typeface="Trajan" panose="02020500000000000000"/>
              </a:rPr>
              <a:t>Note:  These are two independent theories that you can plead</a:t>
            </a:r>
          </a:p>
        </p:txBody>
      </p:sp>
    </p:spTree>
    <p:extLst>
      <p:ext uri="{BB962C8B-B14F-4D97-AF65-F5344CB8AC3E}">
        <p14:creationId xmlns:p14="http://schemas.microsoft.com/office/powerpoint/2010/main" val="81737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454" y="712565"/>
            <a:ext cx="6093092" cy="838427"/>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0" y="1921242"/>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1839(5)(A) (2016)</a:t>
            </a:r>
          </a:p>
        </p:txBody>
      </p:sp>
      <p:sp>
        <p:nvSpPr>
          <p:cNvPr id="16" name="TextBox 15"/>
          <p:cNvSpPr txBox="1"/>
          <p:nvPr/>
        </p:nvSpPr>
        <p:spPr>
          <a:xfrm>
            <a:off x="1647192" y="2806439"/>
            <a:ext cx="8690176" cy="2462213"/>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Misappropriation by Acquisition</a:t>
            </a:r>
          </a:p>
          <a:p>
            <a:pPr algn="ctr">
              <a:spcAft>
                <a:spcPts val="600"/>
              </a:spcAft>
            </a:pPr>
            <a:endParaRPr lang="en-US" sz="2800" dirty="0">
              <a:solidFill>
                <a:prstClr val="black"/>
              </a:solidFill>
              <a:latin typeface="Trajan" panose="02020500000000000000"/>
            </a:endParaRPr>
          </a:p>
          <a:p>
            <a:pPr>
              <a:spcAft>
                <a:spcPts val="600"/>
              </a:spcAft>
            </a:pPr>
            <a:r>
              <a:rPr lang="en-US" sz="2800" dirty="0">
                <a:solidFill>
                  <a:prstClr val="black"/>
                </a:solidFill>
                <a:latin typeface="Trajan" panose="02020500000000000000"/>
              </a:rPr>
              <a:t>“Acquisition of a trade secret of another by a person who knows or has reason to know that the trade secret was acquired by </a:t>
            </a:r>
            <a:r>
              <a:rPr lang="en-US" sz="2800" u="sng" dirty="0">
                <a:solidFill>
                  <a:prstClr val="black"/>
                </a:solidFill>
                <a:latin typeface="Trajan" panose="02020500000000000000"/>
              </a:rPr>
              <a:t>improper means</a:t>
            </a:r>
            <a:r>
              <a:rPr lang="en-US" sz="2800" dirty="0">
                <a:solidFill>
                  <a:prstClr val="black"/>
                </a:solidFill>
                <a:latin typeface="Trajan" panose="02020500000000000000"/>
              </a:rPr>
              <a:t>”</a:t>
            </a:r>
            <a:endParaRPr lang="en-US" sz="2400" dirty="0">
              <a:solidFill>
                <a:prstClr val="black"/>
              </a:solidFill>
              <a:latin typeface="Trajan" panose="02020500000000000000"/>
            </a:endParaRPr>
          </a:p>
        </p:txBody>
      </p:sp>
    </p:spTree>
    <p:extLst>
      <p:ext uri="{BB962C8B-B14F-4D97-AF65-F5344CB8AC3E}">
        <p14:creationId xmlns:p14="http://schemas.microsoft.com/office/powerpoint/2010/main" val="151198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428" y="631405"/>
            <a:ext cx="5995143" cy="761842"/>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0" y="1328230"/>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1839(5)(B) (2016)</a:t>
            </a:r>
          </a:p>
        </p:txBody>
      </p:sp>
      <p:sp>
        <p:nvSpPr>
          <p:cNvPr id="16" name="TextBox 15"/>
          <p:cNvSpPr txBox="1"/>
          <p:nvPr/>
        </p:nvSpPr>
        <p:spPr>
          <a:xfrm>
            <a:off x="0" y="1950410"/>
            <a:ext cx="12192000" cy="4324261"/>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Misappropriation by Disclosure or Use</a:t>
            </a:r>
          </a:p>
          <a:p>
            <a:pPr>
              <a:spcBef>
                <a:spcPts val="600"/>
              </a:spcBef>
            </a:pPr>
            <a:r>
              <a:rPr lang="en-US" dirty="0">
                <a:solidFill>
                  <a:prstClr val="black"/>
                </a:solidFill>
                <a:latin typeface="Trajan" panose="02020500000000000000"/>
              </a:rPr>
              <a:t>“disclosure or use of a trade secret of another without express or implied consent by a person who--</a:t>
            </a:r>
          </a:p>
          <a:p>
            <a:pPr lvl="1">
              <a:spcAft>
                <a:spcPts val="600"/>
              </a:spcAft>
            </a:pPr>
            <a:r>
              <a:rPr lang="en-US" dirty="0">
                <a:solidFill>
                  <a:prstClr val="black"/>
                </a:solidFill>
                <a:latin typeface="Trajan" panose="02020500000000000000"/>
              </a:rPr>
              <a:t>(i) used </a:t>
            </a:r>
            <a:r>
              <a:rPr lang="en-US" u="sng" dirty="0">
                <a:solidFill>
                  <a:prstClr val="black"/>
                </a:solidFill>
                <a:latin typeface="Trajan" panose="02020500000000000000"/>
              </a:rPr>
              <a:t>improper means</a:t>
            </a:r>
            <a:r>
              <a:rPr lang="en-US" i="1" dirty="0">
                <a:solidFill>
                  <a:prstClr val="black"/>
                </a:solidFill>
                <a:latin typeface="Trajan" panose="02020500000000000000"/>
              </a:rPr>
              <a:t> </a:t>
            </a:r>
            <a:r>
              <a:rPr lang="en-US" dirty="0">
                <a:solidFill>
                  <a:prstClr val="black"/>
                </a:solidFill>
                <a:latin typeface="Trajan" panose="02020500000000000000"/>
              </a:rPr>
              <a:t>to acquire knowledge of the trade secret;</a:t>
            </a:r>
          </a:p>
          <a:p>
            <a:pPr lvl="1">
              <a:spcAft>
                <a:spcPts val="600"/>
              </a:spcAft>
            </a:pPr>
            <a:r>
              <a:rPr lang="en-US" dirty="0">
                <a:solidFill>
                  <a:prstClr val="black"/>
                </a:solidFill>
                <a:latin typeface="Trajan" panose="02020500000000000000"/>
              </a:rPr>
              <a:t>(ii) at the time of disclosure or use, knew or had reason to know that the knowledge of the trade secret was--</a:t>
            </a:r>
          </a:p>
          <a:p>
            <a:pPr>
              <a:spcAft>
                <a:spcPts val="600"/>
              </a:spcAft>
            </a:pPr>
            <a:r>
              <a:rPr lang="en-US" dirty="0">
                <a:solidFill>
                  <a:prstClr val="black"/>
                </a:solidFill>
                <a:latin typeface="Trajan" panose="02020500000000000000"/>
              </a:rPr>
              <a:t>	(I) derived from or through a person who had used </a:t>
            </a:r>
            <a:r>
              <a:rPr lang="en-US" u="sng" dirty="0">
                <a:solidFill>
                  <a:prstClr val="black"/>
                </a:solidFill>
                <a:latin typeface="Trajan" panose="02020500000000000000"/>
              </a:rPr>
              <a:t>improper means</a:t>
            </a:r>
            <a:r>
              <a:rPr lang="en-US" dirty="0">
                <a:solidFill>
                  <a:prstClr val="black"/>
                </a:solidFill>
                <a:latin typeface="Trajan" panose="02020500000000000000"/>
              </a:rPr>
              <a:t> to acquire the trade secret;</a:t>
            </a:r>
          </a:p>
          <a:p>
            <a:pPr lvl="1">
              <a:spcAft>
                <a:spcPts val="600"/>
              </a:spcAft>
            </a:pPr>
            <a:r>
              <a:rPr lang="en-US" dirty="0">
                <a:solidFill>
                  <a:prstClr val="black"/>
                </a:solidFill>
                <a:latin typeface="Trajan" panose="02020500000000000000"/>
              </a:rPr>
              <a:t>	(II) acquired under circumstances giving rise to a duty to maintain the secrecy of the trade secret or limit the use of 		the trade secret; or</a:t>
            </a:r>
          </a:p>
          <a:p>
            <a:pPr>
              <a:spcAft>
                <a:spcPts val="600"/>
              </a:spcAft>
            </a:pPr>
            <a:r>
              <a:rPr lang="en-US" dirty="0">
                <a:solidFill>
                  <a:prstClr val="black"/>
                </a:solidFill>
                <a:latin typeface="Trajan" panose="02020500000000000000"/>
              </a:rPr>
              <a:t>	(III) derived from or through a person who owed a duty to the person seeking relief to maintain the secrecy of the 		trade secret or limit the use of the trade secret; or</a:t>
            </a:r>
          </a:p>
          <a:p>
            <a:pPr lvl="1">
              <a:spcAft>
                <a:spcPts val="600"/>
              </a:spcAft>
            </a:pPr>
            <a:r>
              <a:rPr lang="en-US" dirty="0">
                <a:solidFill>
                  <a:prstClr val="black"/>
                </a:solidFill>
                <a:latin typeface="Trajan" panose="02020500000000000000"/>
              </a:rPr>
              <a:t>(iii) before a material change of the position of the person, knew or had reason to know that--</a:t>
            </a:r>
          </a:p>
          <a:p>
            <a:pPr lvl="2">
              <a:spcAft>
                <a:spcPts val="600"/>
              </a:spcAft>
            </a:pPr>
            <a:r>
              <a:rPr lang="en-US" dirty="0">
                <a:solidFill>
                  <a:prstClr val="black"/>
                </a:solidFill>
                <a:latin typeface="Trajan" panose="02020500000000000000"/>
              </a:rPr>
              <a:t>(I) the trade secret was a trade secret; and</a:t>
            </a:r>
          </a:p>
          <a:p>
            <a:pPr>
              <a:spcAft>
                <a:spcPts val="600"/>
              </a:spcAft>
            </a:pPr>
            <a:r>
              <a:rPr lang="en-US" dirty="0">
                <a:solidFill>
                  <a:prstClr val="black"/>
                </a:solidFill>
                <a:latin typeface="Trajan" panose="02020500000000000000"/>
              </a:rPr>
              <a:t>	(II) knowledge of the trade secret had been acquired by accident or mistake.”</a:t>
            </a:r>
          </a:p>
        </p:txBody>
      </p:sp>
    </p:spTree>
    <p:extLst>
      <p:ext uri="{BB962C8B-B14F-4D97-AF65-F5344CB8AC3E}">
        <p14:creationId xmlns:p14="http://schemas.microsoft.com/office/powerpoint/2010/main" val="21686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977" y="786497"/>
            <a:ext cx="6148044" cy="773269"/>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1" y="162998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1839(6) (2016)</a:t>
            </a:r>
          </a:p>
        </p:txBody>
      </p:sp>
      <p:sp>
        <p:nvSpPr>
          <p:cNvPr id="16" name="TextBox 15"/>
          <p:cNvSpPr txBox="1"/>
          <p:nvPr/>
        </p:nvSpPr>
        <p:spPr>
          <a:xfrm>
            <a:off x="1185929" y="2490488"/>
            <a:ext cx="9820141" cy="3123932"/>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Improper Means</a:t>
            </a:r>
            <a:endParaRPr lang="en-US" sz="2800" dirty="0">
              <a:solidFill>
                <a:prstClr val="black"/>
              </a:solidFill>
              <a:latin typeface="Trajan" panose="02020500000000000000"/>
            </a:endParaRP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Theft </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Bribery </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Misrepresentation</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Breach or inducement of a breach of a duty to maintain secrecy </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Espionage through electronic or other means</a:t>
            </a:r>
            <a:endParaRPr lang="en-US" sz="2400" dirty="0">
              <a:solidFill>
                <a:prstClr val="black"/>
              </a:solidFill>
              <a:latin typeface="Trajan" panose="02020500000000000000"/>
            </a:endParaRPr>
          </a:p>
        </p:txBody>
      </p:sp>
    </p:spTree>
    <p:extLst>
      <p:ext uri="{BB962C8B-B14F-4D97-AF65-F5344CB8AC3E}">
        <p14:creationId xmlns:p14="http://schemas.microsoft.com/office/powerpoint/2010/main" val="422760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046" y="743780"/>
            <a:ext cx="6191905" cy="778720"/>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0" y="1684175"/>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1839(6) (2016)</a:t>
            </a:r>
          </a:p>
        </p:txBody>
      </p:sp>
      <p:sp>
        <p:nvSpPr>
          <p:cNvPr id="16" name="TextBox 15"/>
          <p:cNvSpPr txBox="1"/>
          <p:nvPr/>
        </p:nvSpPr>
        <p:spPr>
          <a:xfrm>
            <a:off x="2314414" y="2605848"/>
            <a:ext cx="7563171" cy="2616101"/>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Improper Means</a:t>
            </a:r>
            <a:endParaRPr lang="en-US" sz="2800" dirty="0">
              <a:solidFill>
                <a:prstClr val="black"/>
              </a:solidFill>
              <a:latin typeface="Trajan" panose="02020500000000000000"/>
            </a:endParaRPr>
          </a:p>
          <a:p>
            <a:pPr>
              <a:spcAft>
                <a:spcPts val="600"/>
              </a:spcAft>
            </a:pPr>
            <a:r>
              <a:rPr lang="en-US" sz="2800" dirty="0">
                <a:solidFill>
                  <a:prstClr val="black"/>
                </a:solidFill>
                <a:latin typeface="Trajan" panose="02020500000000000000"/>
              </a:rPr>
              <a:t>Does not include </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Reverse Engineering</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Independent derivation</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Any other lawful means of acquisition</a:t>
            </a:r>
          </a:p>
        </p:txBody>
      </p:sp>
    </p:spTree>
    <p:extLst>
      <p:ext uri="{BB962C8B-B14F-4D97-AF65-F5344CB8AC3E}">
        <p14:creationId xmlns:p14="http://schemas.microsoft.com/office/powerpoint/2010/main" val="14253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481" y="657962"/>
            <a:ext cx="5955035" cy="895619"/>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1" y="168405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1833(b) (2016)</a:t>
            </a:r>
          </a:p>
        </p:txBody>
      </p:sp>
      <p:sp>
        <p:nvSpPr>
          <p:cNvPr id="16" name="TextBox 15"/>
          <p:cNvSpPr txBox="1"/>
          <p:nvPr/>
        </p:nvSpPr>
        <p:spPr>
          <a:xfrm>
            <a:off x="1322521" y="2629604"/>
            <a:ext cx="9546957" cy="2462213"/>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Exceptions</a:t>
            </a:r>
            <a:endParaRPr lang="en-US" sz="2800" dirty="0">
              <a:solidFill>
                <a:prstClr val="black"/>
              </a:solidFill>
              <a:latin typeface="Trajan" panose="02020500000000000000"/>
            </a:endParaRPr>
          </a:p>
          <a:p>
            <a:pPr>
              <a:spcAft>
                <a:spcPts val="600"/>
              </a:spcAft>
            </a:pPr>
            <a:r>
              <a:rPr lang="en-US" sz="2800" dirty="0">
                <a:solidFill>
                  <a:prstClr val="black"/>
                </a:solidFill>
                <a:latin typeface="Trajan" panose="02020500000000000000"/>
              </a:rPr>
              <a:t>Government Disclosure (Whistleblower Provision)</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No civil or criminal liability for disclosure made in confidence to government official or attorney  for purpose of reporting suspected illegal activity</a:t>
            </a:r>
          </a:p>
        </p:txBody>
      </p:sp>
    </p:spTree>
    <p:extLst>
      <p:ext uri="{BB962C8B-B14F-4D97-AF65-F5344CB8AC3E}">
        <p14:creationId xmlns:p14="http://schemas.microsoft.com/office/powerpoint/2010/main" val="395764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BFEC500-82F0-4646-9EBA-80B2FD838B87}"/>
              </a:ext>
            </a:extLst>
          </p:cNvPr>
          <p:cNvSpPr txBox="1">
            <a:spLocks/>
          </p:cNvSpPr>
          <p:nvPr/>
        </p:nvSpPr>
        <p:spPr>
          <a:xfrm>
            <a:off x="2538564" y="804324"/>
            <a:ext cx="7006498" cy="674257"/>
          </a:xfrm>
          <a:prstGeom prst="rect">
            <a:avLst/>
          </a:prstGeom>
        </p:spPr>
        <p:txBody>
          <a:bodyPr>
            <a:normAutofit/>
          </a:bodyPr>
          <a:lstStyle>
            <a:lvl1pPr algn="l" rtl="0" eaLnBrk="1" latinLnBrk="0" hangingPunct="1">
              <a:spcBef>
                <a:spcPct val="0"/>
              </a:spcBef>
              <a:buNone/>
              <a:defRPr kumimoji="0" sz="6600" b="1" kern="1200">
                <a:solidFill>
                  <a:srgbClr val="00447C"/>
                </a:solidFill>
                <a:effectLst>
                  <a:outerShdw blurRad="31750" dist="25400" dir="5400000" algn="tl" rotWithShape="0">
                    <a:srgbClr val="000000">
                      <a:alpha val="25000"/>
                    </a:srgbClr>
                  </a:outerShdw>
                </a:effectLst>
                <a:latin typeface="Trajan Pro 3"/>
                <a:ea typeface="+mj-ea"/>
                <a:cs typeface="+mj-cs"/>
              </a:defRPr>
            </a:lvl1pPr>
            <a:extLst/>
          </a:lstStyle>
          <a:p>
            <a:pPr defTabSz="914400"/>
            <a:r>
              <a:rPr lang="en-US" sz="3600" dirty="0">
                <a:latin typeface="Trajan regular" panose="02020500000000000000" pitchFamily="18" charset="0"/>
              </a:rPr>
              <a:t>Intellectual Property - Trade Secrets</a:t>
            </a:r>
          </a:p>
        </p:txBody>
      </p:sp>
      <p:sp>
        <p:nvSpPr>
          <p:cNvPr id="2" name="Oval 1">
            <a:extLst>
              <a:ext uri="{FF2B5EF4-FFF2-40B4-BE49-F238E27FC236}">
                <a16:creationId xmlns:a16="http://schemas.microsoft.com/office/drawing/2014/main" id="{63EF264F-5780-49DF-BC7E-17EE2B595768}"/>
              </a:ext>
            </a:extLst>
          </p:cNvPr>
          <p:cNvSpPr/>
          <p:nvPr/>
        </p:nvSpPr>
        <p:spPr>
          <a:xfrm>
            <a:off x="7550244" y="2960533"/>
            <a:ext cx="2530698" cy="2498502"/>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9E4ED45E-7057-4E83-9334-D3ADE06CD2C2}"/>
              </a:ext>
            </a:extLst>
          </p:cNvPr>
          <p:cNvSpPr/>
          <p:nvPr/>
        </p:nvSpPr>
        <p:spPr>
          <a:xfrm>
            <a:off x="1815916" y="2217637"/>
            <a:ext cx="2466306" cy="2595092"/>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D5F5FB-27FB-4A54-A099-02892D0AEDC9}"/>
              </a:ext>
            </a:extLst>
          </p:cNvPr>
          <p:cNvSpPr txBox="1"/>
          <p:nvPr/>
        </p:nvSpPr>
        <p:spPr>
          <a:xfrm>
            <a:off x="1701805" y="4874260"/>
            <a:ext cx="2694527" cy="584775"/>
          </a:xfrm>
          <a:prstGeom prst="rect">
            <a:avLst/>
          </a:prstGeom>
          <a:noFill/>
        </p:spPr>
        <p:txBody>
          <a:bodyPr wrap="square" rtlCol="0">
            <a:spAutoFit/>
          </a:bodyPr>
          <a:lstStyle/>
          <a:p>
            <a:r>
              <a:rPr lang="en-US" sz="3200" b="1" dirty="0">
                <a:solidFill>
                  <a:srgbClr val="0B0C0D"/>
                </a:solidFill>
              </a:rPr>
              <a:t>Glenn Johnson</a:t>
            </a:r>
          </a:p>
        </p:txBody>
      </p:sp>
      <p:sp>
        <p:nvSpPr>
          <p:cNvPr id="9" name="TextBox 8">
            <a:extLst>
              <a:ext uri="{FF2B5EF4-FFF2-40B4-BE49-F238E27FC236}">
                <a16:creationId xmlns:a16="http://schemas.microsoft.com/office/drawing/2014/main" id="{8C59486D-047A-4275-B41F-34407DA7E147}"/>
              </a:ext>
            </a:extLst>
          </p:cNvPr>
          <p:cNvSpPr txBox="1"/>
          <p:nvPr/>
        </p:nvSpPr>
        <p:spPr>
          <a:xfrm>
            <a:off x="7147936" y="2217637"/>
            <a:ext cx="3335314" cy="584775"/>
          </a:xfrm>
          <a:prstGeom prst="rect">
            <a:avLst/>
          </a:prstGeom>
          <a:noFill/>
        </p:spPr>
        <p:txBody>
          <a:bodyPr wrap="square" rtlCol="0">
            <a:spAutoFit/>
          </a:bodyPr>
          <a:lstStyle/>
          <a:p>
            <a:r>
              <a:rPr lang="en-US" sz="3200" b="1" dirty="0">
                <a:solidFill>
                  <a:srgbClr val="0B0C0D"/>
                </a:solidFill>
              </a:rPr>
              <a:t>Jonathan Kennedy</a:t>
            </a:r>
          </a:p>
        </p:txBody>
      </p:sp>
    </p:spTree>
    <p:extLst>
      <p:ext uri="{BB962C8B-B14F-4D97-AF65-F5344CB8AC3E}">
        <p14:creationId xmlns:p14="http://schemas.microsoft.com/office/powerpoint/2010/main" val="366344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680" y="778308"/>
            <a:ext cx="6056635" cy="838427"/>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2" y="207702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1833(b) (2016)</a:t>
            </a:r>
          </a:p>
        </p:txBody>
      </p:sp>
      <p:sp>
        <p:nvSpPr>
          <p:cNvPr id="16" name="TextBox 15"/>
          <p:cNvSpPr txBox="1"/>
          <p:nvPr/>
        </p:nvSpPr>
        <p:spPr>
          <a:xfrm>
            <a:off x="1322520" y="3158890"/>
            <a:ext cx="9546957" cy="1600438"/>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Exceptions</a:t>
            </a:r>
            <a:endParaRPr lang="en-US" sz="2800" dirty="0">
              <a:solidFill>
                <a:prstClr val="black"/>
              </a:solidFill>
              <a:latin typeface="Trajan" panose="02020500000000000000"/>
            </a:endParaRPr>
          </a:p>
          <a:p>
            <a:pPr>
              <a:spcAft>
                <a:spcPts val="600"/>
              </a:spcAft>
            </a:pPr>
            <a:r>
              <a:rPr lang="en-US" sz="2800" dirty="0">
                <a:solidFill>
                  <a:prstClr val="black"/>
                </a:solidFill>
                <a:latin typeface="Trajan" panose="02020500000000000000"/>
              </a:rPr>
              <a:t>Court Disclosure</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Is filed in a court document, e.g., complaint, under seal.</a:t>
            </a:r>
          </a:p>
        </p:txBody>
      </p:sp>
    </p:spTree>
    <p:extLst>
      <p:ext uri="{BB962C8B-B14F-4D97-AF65-F5344CB8AC3E}">
        <p14:creationId xmlns:p14="http://schemas.microsoft.com/office/powerpoint/2010/main" val="32212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001" y="768305"/>
            <a:ext cx="6015995" cy="838427"/>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1" y="1833072"/>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1833(b) (2016)</a:t>
            </a:r>
          </a:p>
        </p:txBody>
      </p:sp>
      <p:sp>
        <p:nvSpPr>
          <p:cNvPr id="16" name="TextBox 15"/>
          <p:cNvSpPr txBox="1"/>
          <p:nvPr/>
        </p:nvSpPr>
        <p:spPr>
          <a:xfrm>
            <a:off x="1322521" y="2893764"/>
            <a:ext cx="9546957" cy="2893100"/>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Exceptions</a:t>
            </a:r>
            <a:endParaRPr lang="en-US" sz="2800" dirty="0">
              <a:solidFill>
                <a:prstClr val="black"/>
              </a:solidFill>
              <a:latin typeface="Trajan" panose="02020500000000000000"/>
            </a:endParaRPr>
          </a:p>
          <a:p>
            <a:pPr>
              <a:spcAft>
                <a:spcPts val="600"/>
              </a:spcAft>
            </a:pPr>
            <a:r>
              <a:rPr lang="en-US" sz="2800" dirty="0">
                <a:solidFill>
                  <a:prstClr val="black"/>
                </a:solidFill>
                <a:latin typeface="Trajan" panose="02020500000000000000"/>
              </a:rPr>
              <a:t>Retaliation Lawsuit</a:t>
            </a:r>
          </a:p>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Individual filing a lawsuit against employer for retaliation of whistleblowing may disclose the trade secret to her attorney, use the trade secret information under seal in the court proceeding, and not disclose the trade secret otherwise.</a:t>
            </a:r>
          </a:p>
        </p:txBody>
      </p:sp>
    </p:spTree>
    <p:extLst>
      <p:ext uri="{BB962C8B-B14F-4D97-AF65-F5344CB8AC3E}">
        <p14:creationId xmlns:p14="http://schemas.microsoft.com/office/powerpoint/2010/main" val="4012606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348" y="573712"/>
            <a:ext cx="6089302" cy="838427"/>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0" y="1419550"/>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1836(b) (2016)</a:t>
            </a:r>
          </a:p>
        </p:txBody>
      </p:sp>
      <p:sp>
        <p:nvSpPr>
          <p:cNvPr id="16" name="TextBox 15"/>
          <p:cNvSpPr txBox="1"/>
          <p:nvPr/>
        </p:nvSpPr>
        <p:spPr>
          <a:xfrm>
            <a:off x="1193368" y="2787036"/>
            <a:ext cx="9805262" cy="3662541"/>
          </a:xfrm>
          <a:prstGeom prst="rect">
            <a:avLst/>
          </a:prstGeom>
          <a:noFill/>
        </p:spPr>
        <p:txBody>
          <a:bodyPr wrap="square" numCol="2" rtlCol="0">
            <a:spAutoFit/>
          </a:bodyPr>
          <a:lstStyle/>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Injunction</a:t>
            </a:r>
          </a:p>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Ex parte seizure</a:t>
            </a:r>
          </a:p>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Attorneys Fees </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To prevailing party</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For bad faith action</a:t>
            </a:r>
          </a:p>
          <a:p>
            <a:pPr marL="914400" lvl="1" indent="-457200">
              <a:spcAft>
                <a:spcPts val="600"/>
              </a:spcAft>
              <a:buFont typeface="Arial" panose="020B0604020202020204" pitchFamily="34" charset="0"/>
              <a:buChar char="•"/>
            </a:pPr>
            <a:endParaRPr lang="en-US" sz="2400" dirty="0">
              <a:solidFill>
                <a:prstClr val="black"/>
              </a:solidFill>
              <a:latin typeface="Trajan" panose="02020500000000000000"/>
            </a:endParaRPr>
          </a:p>
          <a:p>
            <a:pPr marL="914400" lvl="1" indent="-457200">
              <a:spcAft>
                <a:spcPts val="600"/>
              </a:spcAft>
              <a:buFont typeface="Arial" panose="020B0604020202020204" pitchFamily="34" charset="0"/>
              <a:buChar char="•"/>
            </a:pPr>
            <a:endParaRPr lang="en-US" sz="2400" dirty="0">
              <a:solidFill>
                <a:prstClr val="black"/>
              </a:solidFill>
              <a:latin typeface="Trajan" panose="02020500000000000000"/>
            </a:endParaRPr>
          </a:p>
          <a:p>
            <a:pPr marL="914400" lvl="1" indent="-457200">
              <a:spcAft>
                <a:spcPts val="600"/>
              </a:spcAft>
              <a:buFont typeface="Arial" panose="020B0604020202020204" pitchFamily="34" charset="0"/>
              <a:buChar char="•"/>
            </a:pPr>
            <a:endParaRPr lang="en-US" sz="2400" dirty="0">
              <a:solidFill>
                <a:prstClr val="black"/>
              </a:solidFill>
              <a:latin typeface="Trajan" panose="02020500000000000000"/>
            </a:endParaRPr>
          </a:p>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Damages</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Actual</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Unjust enrichment</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Reasonable royalty</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Exemplary damages (doubling award) for willful and malicious misappropriation</a:t>
            </a:r>
          </a:p>
        </p:txBody>
      </p:sp>
      <p:sp>
        <p:nvSpPr>
          <p:cNvPr id="11" name="TextBox 10"/>
          <p:cNvSpPr txBox="1"/>
          <p:nvPr/>
        </p:nvSpPr>
        <p:spPr>
          <a:xfrm>
            <a:off x="1516665" y="2210054"/>
            <a:ext cx="9158667" cy="584775"/>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Remedies</a:t>
            </a:r>
            <a:endParaRPr lang="en-US" sz="2800" dirty="0">
              <a:solidFill>
                <a:prstClr val="black"/>
              </a:solidFill>
              <a:latin typeface="Trajan" panose="02020500000000000000"/>
            </a:endParaRPr>
          </a:p>
        </p:txBody>
      </p:sp>
    </p:spTree>
    <p:extLst>
      <p:ext uri="{BB962C8B-B14F-4D97-AF65-F5344CB8AC3E}">
        <p14:creationId xmlns:p14="http://schemas.microsoft.com/office/powerpoint/2010/main" val="421544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697" y="721349"/>
            <a:ext cx="5972605" cy="702436"/>
          </a:xfrm>
        </p:spPr>
        <p:txBody>
          <a:bodyPr>
            <a:noAutofit/>
          </a:bodyPr>
          <a:lstStyle/>
          <a:p>
            <a:r>
              <a:rPr lang="en-US" sz="3600" dirty="0">
                <a:latin typeface="Trajan" panose="02020500000000000000" pitchFamily="18" charset="0"/>
              </a:rPr>
              <a:t>Trade Secret Misappropriation</a:t>
            </a:r>
          </a:p>
        </p:txBody>
      </p:sp>
      <p:sp>
        <p:nvSpPr>
          <p:cNvPr id="15" name="TextBox 14"/>
          <p:cNvSpPr txBox="1"/>
          <p:nvPr/>
        </p:nvSpPr>
        <p:spPr>
          <a:xfrm>
            <a:off x="0" y="171201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1836(d) (2016)</a:t>
            </a:r>
          </a:p>
        </p:txBody>
      </p:sp>
      <p:sp>
        <p:nvSpPr>
          <p:cNvPr id="16" name="TextBox 15"/>
          <p:cNvSpPr txBox="1"/>
          <p:nvPr/>
        </p:nvSpPr>
        <p:spPr>
          <a:xfrm>
            <a:off x="1322521" y="3350099"/>
            <a:ext cx="9805262" cy="2769989"/>
          </a:xfrm>
          <a:prstGeom prst="rect">
            <a:avLst/>
          </a:prstGeom>
          <a:noFill/>
        </p:spPr>
        <p:txBody>
          <a:bodyPr wrap="square" numCol="1" rtlCol="0">
            <a:spAutoFit/>
          </a:bodyPr>
          <a:lstStyle/>
          <a:p>
            <a:pPr>
              <a:spcAft>
                <a:spcPts val="600"/>
              </a:spcAft>
            </a:pPr>
            <a:r>
              <a:rPr lang="en-US" sz="2400" dirty="0">
                <a:solidFill>
                  <a:srgbClr val="0B0C0D"/>
                </a:solidFill>
                <a:latin typeface="Trajan" panose="02020500000000000000"/>
              </a:rPr>
              <a:t>“A civil action under subsection (b) may not be commenced later than 3 years after the date on which the misappropriation with respect to which the action would relate is discovered or by the exercise of reasonable diligence should have been discovered. For purposes of this subsection, a continuing misappropriation constitutes a single claim of misappropriation.”</a:t>
            </a:r>
          </a:p>
          <a:p>
            <a:pPr>
              <a:spcAft>
                <a:spcPts val="600"/>
              </a:spcAft>
            </a:pPr>
            <a:r>
              <a:rPr lang="en-US" sz="2000" dirty="0">
                <a:solidFill>
                  <a:srgbClr val="0B0C0D"/>
                </a:solidFill>
                <a:latin typeface="Trajan" panose="02020500000000000000"/>
              </a:rPr>
              <a:t>	- </a:t>
            </a:r>
            <a:r>
              <a:rPr lang="en-US" sz="2000" i="1" dirty="0">
                <a:solidFill>
                  <a:srgbClr val="0B0C0D"/>
                </a:solidFill>
                <a:latin typeface="Trajan" panose="02020500000000000000"/>
              </a:rPr>
              <a:t>See e.g., </a:t>
            </a:r>
            <a:r>
              <a:rPr lang="en-US" sz="2000" i="1" dirty="0">
                <a:solidFill>
                  <a:srgbClr val="0B0C0D"/>
                </a:solidFill>
                <a:effectLst/>
                <a:latin typeface="Trajan" panose="02020500000000000000"/>
                <a:ea typeface="Calibri" panose="020F0502020204030204" pitchFamily="34" charset="0"/>
                <a:cs typeface="Times New Roman" panose="02020603050405020304" pitchFamily="18" charset="0"/>
              </a:rPr>
              <a:t>CMI Road Building, Inc. v. Iowa Parts, Inc.</a:t>
            </a:r>
            <a:r>
              <a:rPr lang="en-US" sz="2000" dirty="0">
                <a:solidFill>
                  <a:srgbClr val="0B0C0D"/>
                </a:solidFill>
                <a:effectLst/>
                <a:latin typeface="Trajan" panose="02020500000000000000"/>
                <a:ea typeface="Calibri" panose="020F0502020204030204" pitchFamily="34" charset="0"/>
                <a:cs typeface="Times New Roman" panose="02020603050405020304" pitchFamily="18" charset="0"/>
              </a:rPr>
              <a:t>, 920 F.3d 560 (8th Cir. 2019).</a:t>
            </a:r>
          </a:p>
          <a:p>
            <a:pPr>
              <a:spcAft>
                <a:spcPts val="600"/>
              </a:spcAft>
            </a:pPr>
            <a:endParaRPr lang="en-US" sz="2400" dirty="0">
              <a:solidFill>
                <a:prstClr val="black"/>
              </a:solidFill>
              <a:latin typeface="Trajan" panose="02020500000000000000"/>
            </a:endParaRPr>
          </a:p>
        </p:txBody>
      </p:sp>
      <p:sp>
        <p:nvSpPr>
          <p:cNvPr id="11" name="TextBox 10"/>
          <p:cNvSpPr txBox="1"/>
          <p:nvPr/>
        </p:nvSpPr>
        <p:spPr>
          <a:xfrm>
            <a:off x="1645818" y="2647895"/>
            <a:ext cx="9158667" cy="584775"/>
          </a:xfrm>
          <a:prstGeom prst="rect">
            <a:avLst/>
          </a:prstGeom>
          <a:noFill/>
        </p:spPr>
        <p:txBody>
          <a:bodyPr wrap="square" rtlCol="0">
            <a:spAutoFit/>
          </a:bodyPr>
          <a:lstStyle/>
          <a:p>
            <a:pPr algn="ctr">
              <a:spcAft>
                <a:spcPts val="600"/>
              </a:spcAft>
            </a:pPr>
            <a:r>
              <a:rPr lang="en-US" sz="3200" u="sng" dirty="0">
                <a:solidFill>
                  <a:prstClr val="black"/>
                </a:solidFill>
                <a:latin typeface="Trajan" panose="02020500000000000000"/>
              </a:rPr>
              <a:t>Statute of Limitations</a:t>
            </a:r>
            <a:endParaRPr lang="en-US" sz="2800" dirty="0">
              <a:solidFill>
                <a:prstClr val="black"/>
              </a:solidFill>
              <a:latin typeface="Trajan" panose="02020500000000000000"/>
            </a:endParaRPr>
          </a:p>
        </p:txBody>
      </p:sp>
    </p:spTree>
    <p:extLst>
      <p:ext uri="{BB962C8B-B14F-4D97-AF65-F5344CB8AC3E}">
        <p14:creationId xmlns:p14="http://schemas.microsoft.com/office/powerpoint/2010/main" val="263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365" y="794346"/>
            <a:ext cx="7008214" cy="838427"/>
          </a:xfrm>
        </p:spPr>
        <p:txBody>
          <a:bodyPr>
            <a:noAutofit/>
          </a:bodyPr>
          <a:lstStyle/>
          <a:p>
            <a:r>
              <a:rPr lang="en-US" sz="3600" dirty="0">
                <a:latin typeface="Trajan" panose="02020500000000000000" pitchFamily="18" charset="0"/>
              </a:rPr>
              <a:t>DTSA’s Relationship with State Laws</a:t>
            </a:r>
          </a:p>
        </p:txBody>
      </p:sp>
      <p:sp>
        <p:nvSpPr>
          <p:cNvPr id="15" name="TextBox 14"/>
          <p:cNvSpPr txBox="1"/>
          <p:nvPr/>
        </p:nvSpPr>
        <p:spPr>
          <a:xfrm>
            <a:off x="-408528" y="209734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18 U.S.C. § 1838 (2016)</a:t>
            </a:r>
          </a:p>
        </p:txBody>
      </p:sp>
      <p:sp>
        <p:nvSpPr>
          <p:cNvPr id="16" name="TextBox 15"/>
          <p:cNvSpPr txBox="1"/>
          <p:nvPr/>
        </p:nvSpPr>
        <p:spPr>
          <a:xfrm>
            <a:off x="1388300" y="3048128"/>
            <a:ext cx="9221491" cy="2677656"/>
          </a:xfrm>
          <a:prstGeom prst="rect">
            <a:avLst/>
          </a:prstGeom>
          <a:noFill/>
        </p:spPr>
        <p:txBody>
          <a:bodyPr wrap="square" rtlCol="0">
            <a:spAutoFit/>
          </a:bodyPr>
          <a:lstStyle/>
          <a:p>
            <a:pPr>
              <a:spcAft>
                <a:spcPts val="600"/>
              </a:spcAft>
            </a:pPr>
            <a:r>
              <a:rPr lang="en-US" sz="2400" dirty="0">
                <a:solidFill>
                  <a:prstClr val="black"/>
                </a:solidFill>
                <a:latin typeface="Trajan" panose="02020500000000000000"/>
              </a:rPr>
              <a:t>“Except as provided in section 1833(b), this chapter shall not be construed to preempt or displace any other remedies, whether civil or criminal, provided by United States Federal, State, commonwealth, possession, or territory law for the misappropriation of a trade secret, or to affect the otherwise lawful disclosure of information by any Government employee under section 552 of title 5 (commonly known as the Freedom of Information Act).”</a:t>
            </a:r>
            <a:endParaRPr lang="en-US" sz="2000" dirty="0">
              <a:solidFill>
                <a:prstClr val="black"/>
              </a:solidFill>
              <a:latin typeface="Trajan" panose="02020500000000000000"/>
            </a:endParaRPr>
          </a:p>
        </p:txBody>
      </p:sp>
    </p:spTree>
    <p:extLst>
      <p:ext uri="{BB962C8B-B14F-4D97-AF65-F5344CB8AC3E}">
        <p14:creationId xmlns:p14="http://schemas.microsoft.com/office/powerpoint/2010/main" val="322187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493" y="714890"/>
            <a:ext cx="6981123" cy="838427"/>
          </a:xfrm>
        </p:spPr>
        <p:txBody>
          <a:bodyPr>
            <a:noAutofit/>
          </a:bodyPr>
          <a:lstStyle/>
          <a:p>
            <a:r>
              <a:rPr lang="en-US" sz="3600" dirty="0">
                <a:latin typeface="Trajan" panose="02020500000000000000" pitchFamily="18" charset="0"/>
              </a:rPr>
              <a:t>DTSA’s Relationship with State Laws</a:t>
            </a:r>
          </a:p>
        </p:txBody>
      </p:sp>
      <p:sp>
        <p:nvSpPr>
          <p:cNvPr id="15" name="TextBox 14"/>
          <p:cNvSpPr txBox="1"/>
          <p:nvPr/>
        </p:nvSpPr>
        <p:spPr>
          <a:xfrm>
            <a:off x="-443945" y="1828449"/>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Supplemental Jurisdiction § 1367(a) </a:t>
            </a:r>
          </a:p>
        </p:txBody>
      </p:sp>
      <p:sp>
        <p:nvSpPr>
          <p:cNvPr id="16" name="TextBox 15"/>
          <p:cNvSpPr txBox="1"/>
          <p:nvPr/>
        </p:nvSpPr>
        <p:spPr>
          <a:xfrm>
            <a:off x="1041310" y="3066434"/>
            <a:ext cx="9221491" cy="2785378"/>
          </a:xfrm>
          <a:prstGeom prst="rect">
            <a:avLst/>
          </a:prstGeom>
          <a:noFill/>
        </p:spPr>
        <p:txBody>
          <a:bodyPr wrap="square" rtlCol="0">
            <a:spAutoFit/>
          </a:bodyPr>
          <a:lstStyle/>
          <a:p>
            <a:pPr>
              <a:spcAft>
                <a:spcPts val="600"/>
              </a:spcAft>
            </a:pPr>
            <a:r>
              <a:rPr lang="en-US" sz="2400" dirty="0">
                <a:solidFill>
                  <a:prstClr val="black"/>
                </a:solidFill>
                <a:latin typeface="Trajan" panose="02020500000000000000"/>
              </a:rPr>
              <a:t>Supplemental jurisdiction pursuant to 28 U.S.C. </a:t>
            </a:r>
            <a:r>
              <a:rPr lang="en-US" sz="2000" dirty="0">
                <a:solidFill>
                  <a:prstClr val="black"/>
                </a:solidFill>
                <a:latin typeface="Trajan" panose="02020500000000000000"/>
              </a:rPr>
              <a:t>§ 1367(a) </a:t>
            </a:r>
            <a:r>
              <a:rPr lang="en-US" sz="2400" dirty="0">
                <a:solidFill>
                  <a:prstClr val="black"/>
                </a:solidFill>
                <a:latin typeface="Trajan" panose="02020500000000000000"/>
              </a:rPr>
              <a:t>can apply for the state law claims. </a:t>
            </a:r>
          </a:p>
          <a:p>
            <a:pPr>
              <a:spcAft>
                <a:spcPts val="600"/>
              </a:spcAft>
            </a:pPr>
            <a:r>
              <a:rPr lang="en-US" sz="2400" dirty="0">
                <a:solidFill>
                  <a:prstClr val="black"/>
                </a:solidFill>
                <a:latin typeface="Trajan" panose="02020500000000000000"/>
              </a:rPr>
              <a:t>A separate state law claim of trade secret misappropriation can also be raised alongside the claim under DTSA.</a:t>
            </a:r>
          </a:p>
          <a:p>
            <a:pPr marL="688975" indent="-227013">
              <a:spcAft>
                <a:spcPts val="600"/>
              </a:spcAft>
            </a:pPr>
            <a:r>
              <a:rPr lang="en-US" sz="2000" dirty="0">
                <a:solidFill>
                  <a:prstClr val="black"/>
                </a:solidFill>
                <a:latin typeface="Trajan" panose="02020500000000000000"/>
              </a:rPr>
              <a:t>-	</a:t>
            </a:r>
            <a:r>
              <a:rPr lang="en-US" sz="2000" i="1" dirty="0">
                <a:solidFill>
                  <a:prstClr val="black"/>
                </a:solidFill>
                <a:latin typeface="Trajan" panose="02020500000000000000"/>
              </a:rPr>
              <a:t>See, e.g.</a:t>
            </a:r>
            <a:r>
              <a:rPr lang="en-US" sz="2000" dirty="0">
                <a:solidFill>
                  <a:prstClr val="black"/>
                </a:solidFill>
                <a:latin typeface="Trajan" panose="02020500000000000000"/>
              </a:rPr>
              <a:t>, </a:t>
            </a:r>
            <a:r>
              <a:rPr lang="en-US" sz="2000" i="1" dirty="0">
                <a:solidFill>
                  <a:prstClr val="black"/>
                </a:solidFill>
                <a:latin typeface="Trajan" panose="02020500000000000000"/>
              </a:rPr>
              <a:t>Mission Measurement Corp. v. Blackbaud, Inc.</a:t>
            </a:r>
            <a:r>
              <a:rPr lang="en-US" sz="2000" dirty="0">
                <a:solidFill>
                  <a:prstClr val="black"/>
                </a:solidFill>
                <a:latin typeface="Trajan" panose="02020500000000000000"/>
              </a:rPr>
              <a:t>, 216 F. Supp. 3d 915, 916 (N.D. Ill. Oct. 27, 2016).</a:t>
            </a:r>
            <a:endParaRPr lang="en-US" sz="2400" dirty="0">
              <a:solidFill>
                <a:prstClr val="black"/>
              </a:solidFill>
              <a:latin typeface="Trajan" panose="02020500000000000000"/>
            </a:endParaRPr>
          </a:p>
          <a:p>
            <a:pPr>
              <a:spcAft>
                <a:spcPts val="600"/>
              </a:spcAft>
            </a:pPr>
            <a:endParaRPr lang="en-US" sz="2400" dirty="0">
              <a:solidFill>
                <a:prstClr val="black"/>
              </a:solidFill>
              <a:latin typeface="Trajan" panose="02020500000000000000"/>
            </a:endParaRPr>
          </a:p>
        </p:txBody>
      </p:sp>
    </p:spTree>
    <p:extLst>
      <p:ext uri="{BB962C8B-B14F-4D97-AF65-F5344CB8AC3E}">
        <p14:creationId xmlns:p14="http://schemas.microsoft.com/office/powerpoint/2010/main" val="161986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438" y="533413"/>
            <a:ext cx="6981123" cy="838427"/>
          </a:xfrm>
        </p:spPr>
        <p:txBody>
          <a:bodyPr>
            <a:noAutofit/>
          </a:bodyPr>
          <a:lstStyle/>
          <a:p>
            <a:pPr algn="ctr"/>
            <a:r>
              <a:rPr lang="en-US" sz="3600" dirty="0">
                <a:latin typeface="Trajan" panose="02020500000000000000" pitchFamily="18" charset="0"/>
              </a:rPr>
              <a:t>Iowa Code </a:t>
            </a:r>
            <a:r>
              <a:rPr lang="en-US" sz="3600" dirty="0">
                <a:latin typeface="Times New Roman" panose="02020603050405020304" pitchFamily="18" charset="0"/>
                <a:cs typeface="Times New Roman" panose="02020603050405020304" pitchFamily="18" charset="0"/>
              </a:rPr>
              <a:t>§ 550</a:t>
            </a:r>
            <a:endParaRPr lang="en-US" sz="3600" dirty="0">
              <a:latin typeface="Trajan" panose="02020500000000000000" pitchFamily="18" charset="0"/>
            </a:endParaRPr>
          </a:p>
        </p:txBody>
      </p:sp>
      <p:sp>
        <p:nvSpPr>
          <p:cNvPr id="16" name="TextBox 15"/>
          <p:cNvSpPr txBox="1"/>
          <p:nvPr/>
        </p:nvSpPr>
        <p:spPr>
          <a:xfrm>
            <a:off x="438297" y="1339807"/>
            <a:ext cx="10867990" cy="52937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Statute of Limitations (§ 550.8)</a:t>
            </a:r>
          </a:p>
          <a:p>
            <a:pPr marL="800100" lvl="1" indent="-342900">
              <a:spcAft>
                <a:spcPts val="600"/>
              </a:spcAft>
              <a:buFont typeface="Arial" panose="020B0604020202020204" pitchFamily="34" charset="0"/>
              <a:buChar char="•"/>
            </a:pPr>
            <a:r>
              <a:rPr lang="en-US" sz="2400" dirty="0">
                <a:solidFill>
                  <a:prstClr val="black"/>
                </a:solidFill>
                <a:latin typeface="Trajan" panose="02020500000000000000"/>
              </a:rPr>
              <a:t>Three years</a:t>
            </a:r>
          </a:p>
          <a:p>
            <a:pPr marL="800100" lvl="1" indent="-342900">
              <a:spcAft>
                <a:spcPts val="600"/>
              </a:spcAft>
              <a:buFont typeface="Arial" panose="020B0604020202020204" pitchFamily="34" charset="0"/>
              <a:buChar char="•"/>
            </a:pPr>
            <a:r>
              <a:rPr lang="en-US" sz="2400" dirty="0">
                <a:solidFill>
                  <a:prstClr val="black"/>
                </a:solidFill>
                <a:latin typeface="Trajan" panose="02020500000000000000"/>
              </a:rPr>
              <a:t>“after the misappropriation is discovered or should have been discovered by the exercise of reasonable diligence.”</a:t>
            </a: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Injunction (§ 550.3)</a:t>
            </a: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Available for </a:t>
            </a:r>
            <a:r>
              <a:rPr lang="en-US" sz="2400" i="1" dirty="0">
                <a:solidFill>
                  <a:prstClr val="black"/>
                </a:solidFill>
                <a:latin typeface="Trajan" panose="02020500000000000000"/>
              </a:rPr>
              <a:t>actual</a:t>
            </a:r>
            <a:r>
              <a:rPr lang="en-US" sz="2400" dirty="0">
                <a:solidFill>
                  <a:prstClr val="black"/>
                </a:solidFill>
                <a:latin typeface="Trajan" panose="02020500000000000000"/>
              </a:rPr>
              <a:t> or </a:t>
            </a:r>
            <a:r>
              <a:rPr lang="en-US" sz="2400" i="1" dirty="0">
                <a:solidFill>
                  <a:prstClr val="black"/>
                </a:solidFill>
                <a:latin typeface="Trajan" panose="02020500000000000000"/>
              </a:rPr>
              <a:t>threatened</a:t>
            </a:r>
            <a:r>
              <a:rPr lang="en-US" sz="2400" dirty="0">
                <a:solidFill>
                  <a:prstClr val="black"/>
                </a:solidFill>
                <a:latin typeface="Trajan" panose="02020500000000000000"/>
              </a:rPr>
              <a:t> </a:t>
            </a:r>
          </a:p>
          <a:p>
            <a:pPr>
              <a:spcAft>
                <a:spcPts val="600"/>
              </a:spcAft>
            </a:pPr>
            <a:r>
              <a:rPr lang="en-US" sz="2400" dirty="0">
                <a:solidFill>
                  <a:prstClr val="black"/>
                </a:solidFill>
                <a:latin typeface="Trajan" panose="02020500000000000000"/>
              </a:rPr>
              <a:t>     misappropriation</a:t>
            </a: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Damages (§ 550.4)</a:t>
            </a:r>
          </a:p>
          <a:p>
            <a:pPr marL="800100" lvl="1" indent="-342900">
              <a:spcAft>
                <a:spcPts val="600"/>
              </a:spcAft>
              <a:buFont typeface="Arial" panose="020B0604020202020204" pitchFamily="34" charset="0"/>
              <a:buChar char="•"/>
            </a:pPr>
            <a:r>
              <a:rPr lang="en-US" sz="2400" dirty="0">
                <a:solidFill>
                  <a:prstClr val="black"/>
                </a:solidFill>
                <a:latin typeface="Trajan" panose="02020500000000000000"/>
              </a:rPr>
              <a:t>Actual loss and unjust enrichment </a:t>
            </a:r>
            <a:r>
              <a:rPr lang="en-US" sz="2400" b="1" i="1" dirty="0">
                <a:solidFill>
                  <a:prstClr val="black"/>
                </a:solidFill>
                <a:latin typeface="Trajan" panose="02020500000000000000"/>
              </a:rPr>
              <a:t>or</a:t>
            </a:r>
            <a:endParaRPr lang="en-US" sz="2400" dirty="0">
              <a:solidFill>
                <a:prstClr val="black"/>
              </a:solidFill>
              <a:latin typeface="Trajan" panose="02020500000000000000"/>
            </a:endParaRPr>
          </a:p>
          <a:p>
            <a:pPr marL="800100" lvl="1" indent="-342900">
              <a:spcAft>
                <a:spcPts val="600"/>
              </a:spcAft>
              <a:buFont typeface="Arial" panose="020B0604020202020204" pitchFamily="34" charset="0"/>
              <a:buChar char="•"/>
            </a:pPr>
            <a:r>
              <a:rPr lang="en-US" sz="2400" dirty="0">
                <a:solidFill>
                  <a:prstClr val="black"/>
                </a:solidFill>
                <a:latin typeface="Trajan" panose="02020500000000000000"/>
              </a:rPr>
              <a:t>Reasonable royalty</a:t>
            </a: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Attorneys Fees (§ 550.6)</a:t>
            </a:r>
          </a:p>
          <a:p>
            <a:pPr marL="800100" lvl="1" indent="-342900">
              <a:spcAft>
                <a:spcPts val="600"/>
              </a:spcAft>
              <a:buFont typeface="Arial" panose="020B0604020202020204" pitchFamily="34" charset="0"/>
              <a:buChar char="•"/>
            </a:pPr>
            <a:r>
              <a:rPr lang="en-US" sz="2400" dirty="0">
                <a:solidFill>
                  <a:prstClr val="black"/>
                </a:solidFill>
                <a:latin typeface="Trajan" panose="02020500000000000000"/>
              </a:rPr>
              <a:t>Bad faith or malicious conduct</a:t>
            </a:r>
          </a:p>
        </p:txBody>
      </p:sp>
      <p:pic>
        <p:nvPicPr>
          <p:cNvPr id="5" name="Picture 4" descr="Logo, company name&#10;&#10;Description automatically generated">
            <a:extLst>
              <a:ext uri="{FF2B5EF4-FFF2-40B4-BE49-F238E27FC236}">
                <a16:creationId xmlns:a16="http://schemas.microsoft.com/office/drawing/2014/main" id="{F543DAF2-BD4B-419D-BD3A-9AA033D319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73500" y="3009750"/>
            <a:ext cx="4644793" cy="3104270"/>
          </a:xfrm>
          <a:prstGeom prst="rect">
            <a:avLst/>
          </a:prstGeom>
        </p:spPr>
      </p:pic>
    </p:spTree>
    <p:extLst>
      <p:ext uri="{BB962C8B-B14F-4D97-AF65-F5344CB8AC3E}">
        <p14:creationId xmlns:p14="http://schemas.microsoft.com/office/powerpoint/2010/main" val="3398712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438" y="743980"/>
            <a:ext cx="6981123" cy="838427"/>
          </a:xfrm>
        </p:spPr>
        <p:txBody>
          <a:bodyPr>
            <a:noAutofit/>
          </a:bodyPr>
          <a:lstStyle/>
          <a:p>
            <a:pPr algn="ctr"/>
            <a:r>
              <a:rPr lang="en-US" sz="3600" dirty="0">
                <a:latin typeface="Trajan" panose="02020500000000000000" pitchFamily="18" charset="0"/>
              </a:rPr>
              <a:t>Preemption of other claims?</a:t>
            </a:r>
          </a:p>
        </p:txBody>
      </p:sp>
      <p:sp>
        <p:nvSpPr>
          <p:cNvPr id="16" name="TextBox 15"/>
          <p:cNvSpPr txBox="1"/>
          <p:nvPr/>
        </p:nvSpPr>
        <p:spPr>
          <a:xfrm>
            <a:off x="6856209" y="2692182"/>
            <a:ext cx="4911524" cy="2215991"/>
          </a:xfrm>
          <a:prstGeom prst="rect">
            <a:avLst/>
          </a:prstGeom>
          <a:noFill/>
        </p:spPr>
        <p:txBody>
          <a:bodyPr wrap="square" rtlCol="0">
            <a:spAutoFit/>
          </a:bodyPr>
          <a:lstStyle/>
          <a:p>
            <a:pPr>
              <a:spcAft>
                <a:spcPts val="600"/>
              </a:spcAft>
            </a:pPr>
            <a:r>
              <a:rPr lang="en-US" sz="3200" b="1" dirty="0">
                <a:solidFill>
                  <a:prstClr val="black"/>
                </a:solidFill>
                <a:latin typeface="Trajan" panose="02020500000000000000"/>
              </a:rPr>
              <a:t>Iowa</a:t>
            </a:r>
            <a:endParaRPr lang="en-US" sz="2400" b="1" dirty="0">
              <a:solidFill>
                <a:prstClr val="black"/>
              </a:solidFill>
              <a:latin typeface="Trajan" panose="02020500000000000000"/>
            </a:endParaRP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No preemption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prstClr val="black"/>
                </a:solidFill>
                <a:latin typeface="Trajan" panose="02020500000000000000"/>
              </a:rPr>
              <a:t>under Iowa Act</a:t>
            </a: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But be wary if asserting a claim outside of Iowa or based upon foreign law</a:t>
            </a:r>
          </a:p>
        </p:txBody>
      </p:sp>
      <p:pic>
        <p:nvPicPr>
          <p:cNvPr id="4" name="Picture 3" descr="Calendar&#10;&#10;Description automatically generated">
            <a:extLst>
              <a:ext uri="{FF2B5EF4-FFF2-40B4-BE49-F238E27FC236}">
                <a16:creationId xmlns:a16="http://schemas.microsoft.com/office/drawing/2014/main" id="{1E876FDB-556F-47BD-9C21-9083560595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3555" y="1582407"/>
            <a:ext cx="4752237" cy="4783919"/>
          </a:xfrm>
          <a:prstGeom prst="rect">
            <a:avLst/>
          </a:prstGeom>
        </p:spPr>
      </p:pic>
    </p:spTree>
    <p:extLst>
      <p:ext uri="{BB962C8B-B14F-4D97-AF65-F5344CB8AC3E}">
        <p14:creationId xmlns:p14="http://schemas.microsoft.com/office/powerpoint/2010/main" val="917338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5999" y="3166069"/>
            <a:ext cx="4687428" cy="1523494"/>
          </a:xfrm>
          <a:prstGeom prst="rect">
            <a:avLst/>
          </a:prstGeom>
          <a:noFill/>
        </p:spPr>
        <p:txBody>
          <a:bodyPr wrap="square" rtlCol="0">
            <a:spAutoFit/>
          </a:bodyPr>
          <a:lstStyle/>
          <a:p>
            <a:pPr>
              <a:spcAft>
                <a:spcPts val="600"/>
              </a:spcAft>
            </a:pPr>
            <a:r>
              <a:rPr lang="en-US" sz="3200" b="1" dirty="0">
                <a:solidFill>
                  <a:prstClr val="black"/>
                </a:solidFill>
                <a:latin typeface="Trajan" panose="02020500000000000000"/>
              </a:rPr>
              <a:t>Nebraska</a:t>
            </a:r>
          </a:p>
          <a:p>
            <a:pPr marL="342900" indent="-342900">
              <a:spcAft>
                <a:spcPts val="600"/>
              </a:spcAft>
              <a:buFont typeface="Arial" panose="020B0604020202020204" pitchFamily="34" charset="0"/>
              <a:buChar char="•"/>
            </a:pPr>
            <a:r>
              <a:rPr lang="en-US" sz="2800" dirty="0">
                <a:solidFill>
                  <a:prstClr val="black"/>
                </a:solidFill>
                <a:latin typeface="Trajan" panose="02020500000000000000"/>
              </a:rPr>
              <a:t>no preemption under Nebraska Act</a:t>
            </a:r>
            <a:endParaRPr lang="en-US" dirty="0">
              <a:solidFill>
                <a:prstClr val="black"/>
              </a:solidFill>
              <a:latin typeface="Trajan" panose="02020500000000000000"/>
            </a:endParaRPr>
          </a:p>
        </p:txBody>
      </p:sp>
      <p:pic>
        <p:nvPicPr>
          <p:cNvPr id="4" name="Picture 3" descr="Logo, calendar&#10;&#10;Description automatically generated">
            <a:extLst>
              <a:ext uri="{FF2B5EF4-FFF2-40B4-BE49-F238E27FC236}">
                <a16:creationId xmlns:a16="http://schemas.microsoft.com/office/drawing/2014/main" id="{1C2F8B6B-824F-4CBC-B70F-93519B256D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7477" y="1735850"/>
            <a:ext cx="4558513" cy="4558513"/>
          </a:xfrm>
          <a:prstGeom prst="rect">
            <a:avLst/>
          </a:prstGeom>
        </p:spPr>
      </p:pic>
      <p:sp>
        <p:nvSpPr>
          <p:cNvPr id="10" name="Title 1">
            <a:extLst>
              <a:ext uri="{FF2B5EF4-FFF2-40B4-BE49-F238E27FC236}">
                <a16:creationId xmlns:a16="http://schemas.microsoft.com/office/drawing/2014/main" id="{B6F20A51-5752-407D-BC12-C6115264C796}"/>
              </a:ext>
            </a:extLst>
          </p:cNvPr>
          <p:cNvSpPr>
            <a:spLocks noGrp="1"/>
          </p:cNvSpPr>
          <p:nvPr>
            <p:ph type="title"/>
          </p:nvPr>
        </p:nvSpPr>
        <p:spPr>
          <a:xfrm>
            <a:off x="2605438" y="743980"/>
            <a:ext cx="6981123" cy="838427"/>
          </a:xfrm>
        </p:spPr>
        <p:txBody>
          <a:bodyPr>
            <a:noAutofit/>
          </a:bodyPr>
          <a:lstStyle/>
          <a:p>
            <a:pPr algn="ctr"/>
            <a:r>
              <a:rPr lang="en-US" sz="3600" dirty="0">
                <a:latin typeface="Trajan" panose="02020500000000000000" pitchFamily="18" charset="0"/>
              </a:rPr>
              <a:t>Preemption of other claims?</a:t>
            </a:r>
          </a:p>
        </p:txBody>
      </p:sp>
    </p:spTree>
    <p:extLst>
      <p:ext uri="{BB962C8B-B14F-4D97-AF65-F5344CB8AC3E}">
        <p14:creationId xmlns:p14="http://schemas.microsoft.com/office/powerpoint/2010/main" val="3265400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70922" y="2642035"/>
            <a:ext cx="5915671" cy="2877711"/>
          </a:xfrm>
          <a:prstGeom prst="rect">
            <a:avLst/>
          </a:prstGeom>
          <a:noFill/>
        </p:spPr>
        <p:txBody>
          <a:bodyPr wrap="square" rtlCol="0">
            <a:spAutoFit/>
          </a:bodyPr>
          <a:lstStyle/>
          <a:p>
            <a:pPr>
              <a:spcAft>
                <a:spcPts val="600"/>
              </a:spcAft>
            </a:pPr>
            <a:r>
              <a:rPr lang="en-US" sz="3200" b="1" dirty="0">
                <a:solidFill>
                  <a:prstClr val="black"/>
                </a:solidFill>
                <a:latin typeface="Trajan" panose="02020500000000000000"/>
              </a:rPr>
              <a:t>Illinois</a:t>
            </a: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Statute preempts common law tort claims based upon misappropriation of confidential information that does not rise to the level of a “trade secret.” </a:t>
            </a:r>
            <a:r>
              <a:rPr lang="en-US" sz="2400" i="1" dirty="0">
                <a:solidFill>
                  <a:prstClr val="black"/>
                </a:solidFill>
                <a:latin typeface="Trajan" panose="02020500000000000000"/>
              </a:rPr>
              <a:t>Thomas &amp; Betts Corp. v. Panduit Corp.</a:t>
            </a:r>
            <a:r>
              <a:rPr lang="en-US" sz="2400" dirty="0">
                <a:solidFill>
                  <a:prstClr val="black"/>
                </a:solidFill>
                <a:latin typeface="Trajan" panose="02020500000000000000"/>
              </a:rPr>
              <a:t>, 108 F. Supp.2d 968, 971 (N.D. Ill. 2000)</a:t>
            </a:r>
          </a:p>
        </p:txBody>
      </p:sp>
      <p:pic>
        <p:nvPicPr>
          <p:cNvPr id="5" name="Picture 4" descr="Logo&#10;&#10;Description automatically generated">
            <a:extLst>
              <a:ext uri="{FF2B5EF4-FFF2-40B4-BE49-F238E27FC236}">
                <a16:creationId xmlns:a16="http://schemas.microsoft.com/office/drawing/2014/main" id="{E1276A03-5094-4AF3-8AAA-27185943857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0182" y="1904095"/>
            <a:ext cx="4375468" cy="4353590"/>
          </a:xfrm>
          <a:prstGeom prst="rect">
            <a:avLst/>
          </a:prstGeom>
        </p:spPr>
      </p:pic>
      <p:sp>
        <p:nvSpPr>
          <p:cNvPr id="11" name="Title 1">
            <a:extLst>
              <a:ext uri="{FF2B5EF4-FFF2-40B4-BE49-F238E27FC236}">
                <a16:creationId xmlns:a16="http://schemas.microsoft.com/office/drawing/2014/main" id="{8E25558C-BFDC-4A96-81AF-D4C97452B967}"/>
              </a:ext>
            </a:extLst>
          </p:cNvPr>
          <p:cNvSpPr>
            <a:spLocks noGrp="1"/>
          </p:cNvSpPr>
          <p:nvPr>
            <p:ph type="title"/>
          </p:nvPr>
        </p:nvSpPr>
        <p:spPr>
          <a:xfrm>
            <a:off x="2605438" y="743980"/>
            <a:ext cx="6981123" cy="838427"/>
          </a:xfrm>
        </p:spPr>
        <p:txBody>
          <a:bodyPr>
            <a:noAutofit/>
          </a:bodyPr>
          <a:lstStyle/>
          <a:p>
            <a:pPr algn="ctr"/>
            <a:r>
              <a:rPr lang="en-US" sz="3600" dirty="0">
                <a:latin typeface="Trajan" panose="02020500000000000000" pitchFamily="18" charset="0"/>
              </a:rPr>
              <a:t>Preemption of other claims?</a:t>
            </a:r>
          </a:p>
        </p:txBody>
      </p:sp>
    </p:spTree>
    <p:extLst>
      <p:ext uri="{BB962C8B-B14F-4D97-AF65-F5344CB8AC3E}">
        <p14:creationId xmlns:p14="http://schemas.microsoft.com/office/powerpoint/2010/main" val="222654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388" y="1016000"/>
            <a:ext cx="3857223" cy="478179"/>
          </a:xfrm>
        </p:spPr>
        <p:txBody>
          <a:bodyPr>
            <a:noAutofit/>
          </a:bodyPr>
          <a:lstStyle/>
          <a:p>
            <a:pPr algn="ctr"/>
            <a:r>
              <a:rPr lang="en-US" sz="3600" b="1" dirty="0">
                <a:latin typeface="Trajan" panose="02020500000000000000" pitchFamily="18" charset="0"/>
              </a:rPr>
              <a:t>Trade Secret Value</a:t>
            </a:r>
          </a:p>
        </p:txBody>
      </p:sp>
      <p:sp>
        <p:nvSpPr>
          <p:cNvPr id="3" name="TextBox 2"/>
          <p:cNvSpPr txBox="1"/>
          <p:nvPr/>
        </p:nvSpPr>
        <p:spPr>
          <a:xfrm>
            <a:off x="670112" y="2060602"/>
            <a:ext cx="10851776" cy="2554545"/>
          </a:xfrm>
          <a:prstGeom prst="rect">
            <a:avLst/>
          </a:prstGeom>
          <a:noFill/>
        </p:spPr>
        <p:txBody>
          <a:bodyPr wrap="square" rtlCol="0">
            <a:spAutoFit/>
          </a:bodyPr>
          <a:lstStyle/>
          <a:p>
            <a:r>
              <a:rPr lang="en-US" sz="3200" dirty="0">
                <a:solidFill>
                  <a:prstClr val="black"/>
                </a:solidFill>
                <a:latin typeface="Trajan" panose="02020500000000000000"/>
              </a:rPr>
              <a:t>Publicly trade companies have an estimated $___________ worth of trade secrets?</a:t>
            </a:r>
          </a:p>
          <a:p>
            <a:endParaRPr lang="en-US" sz="3200" dirty="0">
              <a:solidFill>
                <a:prstClr val="black"/>
              </a:solidFill>
              <a:latin typeface="Trajan" panose="02020500000000000000"/>
            </a:endParaRPr>
          </a:p>
          <a:p>
            <a:r>
              <a:rPr lang="en-US" sz="3200" dirty="0">
                <a:solidFill>
                  <a:prstClr val="black"/>
                </a:solidFill>
                <a:latin typeface="Trajan" panose="02020500000000000000"/>
              </a:rPr>
              <a:t>	(a)  $20 billion				(b)  $800 billion</a:t>
            </a:r>
          </a:p>
          <a:p>
            <a:r>
              <a:rPr lang="en-US" sz="3200" dirty="0">
                <a:solidFill>
                  <a:prstClr val="black"/>
                </a:solidFill>
                <a:latin typeface="Trajan" panose="02020500000000000000"/>
              </a:rPr>
              <a:t>	(c)  $5 trillion				(d)  $10 trillion</a:t>
            </a:r>
          </a:p>
        </p:txBody>
      </p:sp>
    </p:spTree>
    <p:extLst>
      <p:ext uri="{BB962C8B-B14F-4D97-AF65-F5344CB8AC3E}">
        <p14:creationId xmlns:p14="http://schemas.microsoft.com/office/powerpoint/2010/main" val="3687811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70922" y="2108635"/>
            <a:ext cx="5915671" cy="3693319"/>
          </a:xfrm>
          <a:prstGeom prst="rect">
            <a:avLst/>
          </a:prstGeom>
          <a:noFill/>
        </p:spPr>
        <p:txBody>
          <a:bodyPr wrap="square" rtlCol="0">
            <a:spAutoFit/>
          </a:bodyPr>
          <a:lstStyle/>
          <a:p>
            <a:pPr>
              <a:spcAft>
                <a:spcPts val="600"/>
              </a:spcAft>
            </a:pPr>
            <a:r>
              <a:rPr lang="en-US" sz="3200" b="1" dirty="0">
                <a:solidFill>
                  <a:prstClr val="black"/>
                </a:solidFill>
                <a:latin typeface="Trajan" panose="02020500000000000000"/>
              </a:rPr>
              <a:t>Wisconsin</a:t>
            </a:r>
          </a:p>
          <a:p>
            <a:pPr marL="342900" indent="-342900">
              <a:spcAft>
                <a:spcPts val="600"/>
              </a:spcAft>
              <a:buFont typeface="Arial" panose="020B0604020202020204" pitchFamily="34" charset="0"/>
              <a:buChar char="•"/>
            </a:pPr>
            <a:r>
              <a:rPr lang="en-US" sz="2400" dirty="0">
                <a:solidFill>
                  <a:prstClr val="black"/>
                </a:solidFill>
                <a:latin typeface="Trajan" panose="02020500000000000000"/>
              </a:rPr>
              <a:t>Statute only preempts other remedies based upon misappropriation of “trade secrets,” and leaves untouched any other common law remedies based upon confidential information or theft of information. </a:t>
            </a:r>
            <a:r>
              <a:rPr lang="en-US" sz="2400" i="1" dirty="0">
                <a:solidFill>
                  <a:prstClr val="black"/>
                </a:solidFill>
                <a:latin typeface="Trajan" panose="02020500000000000000"/>
              </a:rPr>
              <a:t>Burbank Grease Servs., LLC v. Sokolowski</a:t>
            </a:r>
            <a:r>
              <a:rPr lang="en-US" sz="2400" dirty="0">
                <a:solidFill>
                  <a:prstClr val="black"/>
                </a:solidFill>
                <a:latin typeface="Trajan" panose="02020500000000000000"/>
              </a:rPr>
              <a:t>, 717 N.W.2d 781, 789 (Wis. 2006))</a:t>
            </a:r>
          </a:p>
        </p:txBody>
      </p:sp>
      <p:sp>
        <p:nvSpPr>
          <p:cNvPr id="11" name="Title 1">
            <a:extLst>
              <a:ext uri="{FF2B5EF4-FFF2-40B4-BE49-F238E27FC236}">
                <a16:creationId xmlns:a16="http://schemas.microsoft.com/office/drawing/2014/main" id="{8E25558C-BFDC-4A96-81AF-D4C97452B967}"/>
              </a:ext>
            </a:extLst>
          </p:cNvPr>
          <p:cNvSpPr>
            <a:spLocks noGrp="1"/>
          </p:cNvSpPr>
          <p:nvPr>
            <p:ph type="title"/>
          </p:nvPr>
        </p:nvSpPr>
        <p:spPr>
          <a:xfrm>
            <a:off x="2605438" y="743980"/>
            <a:ext cx="6981123" cy="838427"/>
          </a:xfrm>
        </p:spPr>
        <p:txBody>
          <a:bodyPr>
            <a:noAutofit/>
          </a:bodyPr>
          <a:lstStyle/>
          <a:p>
            <a:pPr algn="ctr"/>
            <a:r>
              <a:rPr lang="en-US" sz="3600" dirty="0">
                <a:latin typeface="Trajan" panose="02020500000000000000" pitchFamily="18" charset="0"/>
              </a:rPr>
              <a:t>Preemption of other claims?</a:t>
            </a:r>
          </a:p>
        </p:txBody>
      </p:sp>
      <p:pic>
        <p:nvPicPr>
          <p:cNvPr id="3" name="Picture 2" descr="Logo&#10;&#10;Description automatically generated">
            <a:extLst>
              <a:ext uri="{FF2B5EF4-FFF2-40B4-BE49-F238E27FC236}">
                <a16:creationId xmlns:a16="http://schemas.microsoft.com/office/drawing/2014/main" id="{CEF43732-EF81-4E2E-9715-B85C570A5F8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5407" y="1580611"/>
            <a:ext cx="4749365" cy="4749365"/>
          </a:xfrm>
          <a:prstGeom prst="rect">
            <a:avLst/>
          </a:prstGeom>
        </p:spPr>
      </p:pic>
    </p:spTree>
    <p:extLst>
      <p:ext uri="{BB962C8B-B14F-4D97-AF65-F5344CB8AC3E}">
        <p14:creationId xmlns:p14="http://schemas.microsoft.com/office/powerpoint/2010/main" val="4157968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E25558C-BFDC-4A96-81AF-D4C97452B967}"/>
              </a:ext>
            </a:extLst>
          </p:cNvPr>
          <p:cNvSpPr>
            <a:spLocks noGrp="1"/>
          </p:cNvSpPr>
          <p:nvPr>
            <p:ph type="title"/>
          </p:nvPr>
        </p:nvSpPr>
        <p:spPr>
          <a:xfrm>
            <a:off x="2605438" y="152310"/>
            <a:ext cx="6981123" cy="838427"/>
          </a:xfrm>
        </p:spPr>
        <p:txBody>
          <a:bodyPr>
            <a:noAutofit/>
          </a:bodyPr>
          <a:lstStyle/>
          <a:p>
            <a:pPr algn="ctr"/>
            <a:r>
              <a:rPr lang="en-US" sz="3600" dirty="0">
                <a:latin typeface="Trajan" panose="02020500000000000000" pitchFamily="18" charset="0"/>
              </a:rPr>
              <a:t>Trade Secret Case Filing Trends</a:t>
            </a:r>
          </a:p>
        </p:txBody>
      </p:sp>
      <p:grpSp>
        <p:nvGrpSpPr>
          <p:cNvPr id="5" name="Group 4">
            <a:extLst>
              <a:ext uri="{FF2B5EF4-FFF2-40B4-BE49-F238E27FC236}">
                <a16:creationId xmlns:a16="http://schemas.microsoft.com/office/drawing/2014/main" id="{998635EA-CC80-48AE-B9EE-569835222BAF}"/>
              </a:ext>
            </a:extLst>
          </p:cNvPr>
          <p:cNvGrpSpPr/>
          <p:nvPr/>
        </p:nvGrpSpPr>
        <p:grpSpPr>
          <a:xfrm>
            <a:off x="5432612" y="1017026"/>
            <a:ext cx="6391209" cy="4823948"/>
            <a:chOff x="289987" y="1033491"/>
            <a:chExt cx="6488499" cy="4791017"/>
          </a:xfrm>
        </p:grpSpPr>
        <p:pic>
          <p:nvPicPr>
            <p:cNvPr id="6" name="Picture 5">
              <a:extLst>
                <a:ext uri="{FF2B5EF4-FFF2-40B4-BE49-F238E27FC236}">
                  <a16:creationId xmlns:a16="http://schemas.microsoft.com/office/drawing/2014/main" id="{09A8514F-4610-49D3-A3BF-7620D62465D8}"/>
                </a:ext>
              </a:extLst>
            </p:cNvPr>
            <p:cNvPicPr>
              <a:picLocks noChangeAspect="1"/>
            </p:cNvPicPr>
            <p:nvPr/>
          </p:nvPicPr>
          <p:blipFill rotWithShape="1">
            <a:blip r:embed="rId2"/>
            <a:srcRect t="37488"/>
            <a:stretch/>
          </p:blipFill>
          <p:spPr>
            <a:xfrm>
              <a:off x="289987" y="1033491"/>
              <a:ext cx="6488499" cy="4791017"/>
            </a:xfrm>
            <a:prstGeom prst="rect">
              <a:avLst/>
            </a:prstGeom>
          </p:spPr>
        </p:pic>
        <p:sp>
          <p:nvSpPr>
            <p:cNvPr id="7" name="Rectangle 6">
              <a:extLst>
                <a:ext uri="{FF2B5EF4-FFF2-40B4-BE49-F238E27FC236}">
                  <a16:creationId xmlns:a16="http://schemas.microsoft.com/office/drawing/2014/main" id="{5D8031A7-0D0B-4EB0-8A55-8964357E7478}"/>
                </a:ext>
              </a:extLst>
            </p:cNvPr>
            <p:cNvSpPr/>
            <p:nvPr/>
          </p:nvSpPr>
          <p:spPr>
            <a:xfrm>
              <a:off x="4216998" y="1033491"/>
              <a:ext cx="1879002" cy="371239"/>
            </a:xfrm>
            <a:prstGeom prst="rect">
              <a:avLst/>
            </a:prstGeom>
            <a:solidFill>
              <a:srgbClr val="F7F7F8"/>
            </a:solidFill>
            <a:ln>
              <a:solidFill>
                <a:srgbClr val="F7F7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8BE69E8-DAE2-4806-BBA6-84930FFB3EB1}"/>
              </a:ext>
            </a:extLst>
          </p:cNvPr>
          <p:cNvGrpSpPr/>
          <p:nvPr/>
        </p:nvGrpSpPr>
        <p:grpSpPr>
          <a:xfrm>
            <a:off x="580310" y="1381227"/>
            <a:ext cx="4050255" cy="4095546"/>
            <a:chOff x="7788536" y="1404730"/>
            <a:chExt cx="3410175" cy="3624469"/>
          </a:xfrm>
        </p:grpSpPr>
        <p:pic>
          <p:nvPicPr>
            <p:cNvPr id="9" name="Picture 8">
              <a:extLst>
                <a:ext uri="{FF2B5EF4-FFF2-40B4-BE49-F238E27FC236}">
                  <a16:creationId xmlns:a16="http://schemas.microsoft.com/office/drawing/2014/main" id="{D6CA3236-6502-40CF-B834-D8ABAE3C829C}"/>
                </a:ext>
              </a:extLst>
            </p:cNvPr>
            <p:cNvPicPr>
              <a:picLocks noChangeAspect="1"/>
            </p:cNvPicPr>
            <p:nvPr/>
          </p:nvPicPr>
          <p:blipFill rotWithShape="1">
            <a:blip r:embed="rId2"/>
            <a:srcRect l="54151" t="5314" r="3757" b="56812"/>
            <a:stretch/>
          </p:blipFill>
          <p:spPr>
            <a:xfrm>
              <a:off x="7788536" y="1404730"/>
              <a:ext cx="3410175" cy="3624469"/>
            </a:xfrm>
            <a:prstGeom prst="rect">
              <a:avLst/>
            </a:prstGeom>
          </p:spPr>
        </p:pic>
        <p:sp>
          <p:nvSpPr>
            <p:cNvPr id="10" name="Rectangle 9">
              <a:extLst>
                <a:ext uri="{FF2B5EF4-FFF2-40B4-BE49-F238E27FC236}">
                  <a16:creationId xmlns:a16="http://schemas.microsoft.com/office/drawing/2014/main" id="{29A1EE74-D3A3-49E8-8F14-936E33C6146A}"/>
                </a:ext>
              </a:extLst>
            </p:cNvPr>
            <p:cNvSpPr/>
            <p:nvPr/>
          </p:nvSpPr>
          <p:spPr>
            <a:xfrm>
              <a:off x="10820400" y="4485861"/>
              <a:ext cx="378311" cy="543338"/>
            </a:xfrm>
            <a:prstGeom prst="rect">
              <a:avLst/>
            </a:prstGeom>
            <a:solidFill>
              <a:srgbClr val="F7F7F8"/>
            </a:solidFill>
            <a:ln>
              <a:solidFill>
                <a:srgbClr val="F7F7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a:extLst>
              <a:ext uri="{FF2B5EF4-FFF2-40B4-BE49-F238E27FC236}">
                <a16:creationId xmlns:a16="http://schemas.microsoft.com/office/drawing/2014/main" id="{DE2ADF68-2231-4EA1-89AC-30B44B3E7189}"/>
              </a:ext>
            </a:extLst>
          </p:cNvPr>
          <p:cNvSpPr>
            <a:spLocks noGrp="1"/>
          </p:cNvSpPr>
          <p:nvPr>
            <p:ph idx="1"/>
          </p:nvPr>
        </p:nvSpPr>
        <p:spPr>
          <a:xfrm>
            <a:off x="580310" y="5939453"/>
            <a:ext cx="10515600" cy="438860"/>
          </a:xfrm>
        </p:spPr>
        <p:txBody>
          <a:bodyPr/>
          <a:lstStyle/>
          <a:p>
            <a:pPr marL="0" indent="0">
              <a:buNone/>
            </a:pPr>
            <a:r>
              <a:rPr lang="en-US" sz="1600" dirty="0"/>
              <a:t>https://www.winston.com/images/content/2/0/v2/203824/trends-in-trade-secret-litigation-report-2020.pdf</a:t>
            </a:r>
          </a:p>
        </p:txBody>
      </p:sp>
    </p:spTree>
    <p:extLst>
      <p:ext uri="{BB962C8B-B14F-4D97-AF65-F5344CB8AC3E}">
        <p14:creationId xmlns:p14="http://schemas.microsoft.com/office/powerpoint/2010/main" val="376131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E25558C-BFDC-4A96-81AF-D4C97452B967}"/>
              </a:ext>
            </a:extLst>
          </p:cNvPr>
          <p:cNvSpPr>
            <a:spLocks noGrp="1"/>
          </p:cNvSpPr>
          <p:nvPr>
            <p:ph type="title"/>
          </p:nvPr>
        </p:nvSpPr>
        <p:spPr>
          <a:xfrm>
            <a:off x="2605438" y="152310"/>
            <a:ext cx="6981123" cy="838427"/>
          </a:xfrm>
        </p:spPr>
        <p:txBody>
          <a:bodyPr>
            <a:noAutofit/>
          </a:bodyPr>
          <a:lstStyle/>
          <a:p>
            <a:pPr algn="ctr"/>
            <a:r>
              <a:rPr lang="en-US" sz="3600" dirty="0">
                <a:latin typeface="Trajan" panose="02020500000000000000" pitchFamily="18" charset="0"/>
              </a:rPr>
              <a:t>Trade Secret Case Filing Trends</a:t>
            </a:r>
          </a:p>
        </p:txBody>
      </p:sp>
      <p:sp>
        <p:nvSpPr>
          <p:cNvPr id="12" name="Content Placeholder 2">
            <a:extLst>
              <a:ext uri="{FF2B5EF4-FFF2-40B4-BE49-F238E27FC236}">
                <a16:creationId xmlns:a16="http://schemas.microsoft.com/office/drawing/2014/main" id="{DE2ADF68-2231-4EA1-89AC-30B44B3E7189}"/>
              </a:ext>
            </a:extLst>
          </p:cNvPr>
          <p:cNvSpPr>
            <a:spLocks noGrp="1"/>
          </p:cNvSpPr>
          <p:nvPr>
            <p:ph idx="1"/>
          </p:nvPr>
        </p:nvSpPr>
        <p:spPr>
          <a:xfrm>
            <a:off x="1796169" y="6073513"/>
            <a:ext cx="8599662" cy="438860"/>
          </a:xfrm>
        </p:spPr>
        <p:txBody>
          <a:bodyPr>
            <a:normAutofit/>
          </a:bodyPr>
          <a:lstStyle/>
          <a:p>
            <a:pPr marL="0" indent="0">
              <a:buNone/>
            </a:pPr>
            <a:r>
              <a:rPr lang="en-US" sz="1400" dirty="0"/>
              <a:t>https://www.winston.com/images/content/2/0/v2/203824/trends-in-trade-secret-litigation-report-2020.pdf</a:t>
            </a:r>
          </a:p>
        </p:txBody>
      </p:sp>
      <p:pic>
        <p:nvPicPr>
          <p:cNvPr id="13" name="Picture 12">
            <a:extLst>
              <a:ext uri="{FF2B5EF4-FFF2-40B4-BE49-F238E27FC236}">
                <a16:creationId xmlns:a16="http://schemas.microsoft.com/office/drawing/2014/main" id="{1B1F8A41-897B-431E-A988-23AB76F135B1}"/>
              </a:ext>
            </a:extLst>
          </p:cNvPr>
          <p:cNvPicPr>
            <a:picLocks noChangeAspect="1"/>
          </p:cNvPicPr>
          <p:nvPr/>
        </p:nvPicPr>
        <p:blipFill rotWithShape="1">
          <a:blip r:embed="rId2"/>
          <a:srcRect t="5978"/>
          <a:stretch/>
        </p:blipFill>
        <p:spPr>
          <a:xfrm>
            <a:off x="1796169" y="858031"/>
            <a:ext cx="8599662" cy="5141938"/>
          </a:xfrm>
          <a:prstGeom prst="rect">
            <a:avLst/>
          </a:prstGeom>
        </p:spPr>
      </p:pic>
    </p:spTree>
    <p:extLst>
      <p:ext uri="{BB962C8B-B14F-4D97-AF65-F5344CB8AC3E}">
        <p14:creationId xmlns:p14="http://schemas.microsoft.com/office/powerpoint/2010/main" val="275586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957" y="707668"/>
            <a:ext cx="6992429" cy="811906"/>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261172" y="1725767"/>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Factual Considerations</a:t>
            </a:r>
          </a:p>
        </p:txBody>
      </p:sp>
      <p:sp>
        <p:nvSpPr>
          <p:cNvPr id="16" name="TextBox 15"/>
          <p:cNvSpPr txBox="1"/>
          <p:nvPr/>
        </p:nvSpPr>
        <p:spPr>
          <a:xfrm>
            <a:off x="1954139" y="2610902"/>
            <a:ext cx="8283721" cy="3539430"/>
          </a:xfrm>
          <a:prstGeom prst="rect">
            <a:avLst/>
          </a:prstGeom>
          <a:noFill/>
        </p:spPr>
        <p:txBody>
          <a:bodyPr wrap="square" rtlCol="0">
            <a:spAutoFit/>
          </a:bodyPr>
          <a:lstStyle/>
          <a:p>
            <a:pPr marL="457200" indent="-290513">
              <a:spcAft>
                <a:spcPts val="600"/>
              </a:spcAft>
              <a:buFont typeface="Arial" panose="020B0604020202020204" pitchFamily="34" charset="0"/>
              <a:buChar char="•"/>
            </a:pPr>
            <a:r>
              <a:rPr lang="en-US" sz="2400" dirty="0">
                <a:solidFill>
                  <a:prstClr val="black"/>
                </a:solidFill>
                <a:latin typeface="Trajan" panose="02020500000000000000"/>
              </a:rPr>
              <a:t>Desire to obtain seizure?</a:t>
            </a:r>
            <a:endParaRPr lang="en-US" sz="2800" dirty="0">
              <a:solidFill>
                <a:prstClr val="black"/>
              </a:solidFill>
              <a:latin typeface="Trajan" panose="02020500000000000000"/>
            </a:endParaRPr>
          </a:p>
          <a:p>
            <a:pPr marL="457200" indent="-290513">
              <a:spcAft>
                <a:spcPts val="600"/>
              </a:spcAft>
              <a:buFont typeface="Arial" panose="020B0604020202020204" pitchFamily="34" charset="0"/>
              <a:buChar char="•"/>
            </a:pPr>
            <a:r>
              <a:rPr lang="en-US" sz="2400" dirty="0">
                <a:solidFill>
                  <a:prstClr val="black"/>
                </a:solidFill>
                <a:latin typeface="Trajan" panose="02020500000000000000"/>
              </a:rPr>
              <a:t>Better for multi-jurisdictional cases</a:t>
            </a:r>
          </a:p>
          <a:p>
            <a:pPr marL="457200" indent="-290513">
              <a:spcAft>
                <a:spcPts val="600"/>
              </a:spcAft>
              <a:buFont typeface="Arial" panose="020B0604020202020204" pitchFamily="34" charset="0"/>
              <a:buChar char="•"/>
            </a:pPr>
            <a:r>
              <a:rPr lang="en-US" sz="2400" dirty="0">
                <a:solidFill>
                  <a:prstClr val="black"/>
                </a:solidFill>
                <a:latin typeface="Trajan" panose="02020500000000000000"/>
              </a:rPr>
              <a:t>Might be better suited for cases involving foreign parties because DTSA contains extra-territorial clauses</a:t>
            </a:r>
          </a:p>
          <a:p>
            <a:pPr marL="457200" indent="-290513">
              <a:spcAft>
                <a:spcPts val="600"/>
              </a:spcAft>
              <a:buFont typeface="Arial" panose="020B0604020202020204" pitchFamily="34" charset="0"/>
              <a:buChar char="•"/>
            </a:pPr>
            <a:r>
              <a:rPr lang="en-US" sz="2400" dirty="0">
                <a:solidFill>
                  <a:prstClr val="black"/>
                </a:solidFill>
                <a:latin typeface="Trajan" panose="02020500000000000000"/>
              </a:rPr>
              <a:t>In federal court expert witnesses will be subject to the </a:t>
            </a:r>
            <a:r>
              <a:rPr lang="en-US" sz="2400" i="1" dirty="0">
                <a:solidFill>
                  <a:prstClr val="black"/>
                </a:solidFill>
                <a:latin typeface="Trajan" panose="02020500000000000000"/>
              </a:rPr>
              <a:t>Daubert </a:t>
            </a:r>
            <a:r>
              <a:rPr lang="en-US" sz="2400" dirty="0">
                <a:solidFill>
                  <a:prstClr val="black"/>
                </a:solidFill>
                <a:latin typeface="Trajan" panose="02020500000000000000"/>
              </a:rPr>
              <a:t>standard</a:t>
            </a:r>
          </a:p>
          <a:p>
            <a:pPr marL="623887" lvl="1">
              <a:spcAft>
                <a:spcPts val="600"/>
              </a:spcAft>
            </a:pPr>
            <a:r>
              <a:rPr lang="en-US" sz="2000" dirty="0">
                <a:solidFill>
                  <a:prstClr val="black"/>
                </a:solidFill>
                <a:latin typeface="Trajan" panose="02020500000000000000"/>
              </a:rPr>
              <a:t>- </a:t>
            </a:r>
            <a:r>
              <a:rPr lang="en-US" sz="2000" i="1" dirty="0">
                <a:solidFill>
                  <a:prstClr val="black"/>
                </a:solidFill>
                <a:latin typeface="Trajan" panose="02020500000000000000"/>
              </a:rPr>
              <a:t>See, e.g., Axis Steel Detailing, Inc. v. Prilex Detailing LLC</a:t>
            </a:r>
            <a:r>
              <a:rPr lang="en-US" sz="2000" dirty="0">
                <a:solidFill>
                  <a:prstClr val="black"/>
                </a:solidFill>
                <a:latin typeface="Trajan" panose="02020500000000000000"/>
              </a:rPr>
              <a:t>, 2017 U.S. Dist. LEXIS 221339 (D. Utah June 29, 2017) (delineating the elements of an ex parte seizure order under the DTSA).</a:t>
            </a:r>
          </a:p>
        </p:txBody>
      </p:sp>
    </p:spTree>
    <p:extLst>
      <p:ext uri="{BB962C8B-B14F-4D97-AF65-F5344CB8AC3E}">
        <p14:creationId xmlns:p14="http://schemas.microsoft.com/office/powerpoint/2010/main" val="4279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313" y="777707"/>
            <a:ext cx="6931368" cy="844103"/>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3" y="1908782"/>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Question</a:t>
            </a:r>
          </a:p>
        </p:txBody>
      </p:sp>
      <p:sp>
        <p:nvSpPr>
          <p:cNvPr id="16" name="TextBox 15"/>
          <p:cNvSpPr txBox="1"/>
          <p:nvPr/>
        </p:nvSpPr>
        <p:spPr>
          <a:xfrm>
            <a:off x="1954138" y="2794850"/>
            <a:ext cx="8283721" cy="2877711"/>
          </a:xfrm>
          <a:prstGeom prst="rect">
            <a:avLst/>
          </a:prstGeom>
          <a:noFill/>
        </p:spPr>
        <p:txBody>
          <a:bodyPr wrap="square" rtlCol="0">
            <a:spAutoFit/>
          </a:bodyPr>
          <a:lstStyle/>
          <a:p>
            <a:pPr>
              <a:spcAft>
                <a:spcPts val="600"/>
              </a:spcAft>
            </a:pPr>
            <a:r>
              <a:rPr lang="en-US" sz="3200" dirty="0">
                <a:solidFill>
                  <a:prstClr val="black"/>
                </a:solidFill>
                <a:latin typeface="Trajan" panose="02020500000000000000"/>
              </a:rPr>
              <a:t>Do you have sufficient facts to satisfy interstate commerce or foreign commerce requirement in 18 U.S.C. § 1836(b)(1)?</a:t>
            </a:r>
          </a:p>
          <a:p>
            <a:pPr lvl="1">
              <a:spcAft>
                <a:spcPts val="600"/>
              </a:spcAft>
            </a:pPr>
            <a:r>
              <a:rPr lang="en-US" sz="2000" dirty="0">
                <a:solidFill>
                  <a:prstClr val="black"/>
                </a:solidFill>
                <a:latin typeface="Trajan" panose="02020500000000000000"/>
              </a:rPr>
              <a:t>- 	</a:t>
            </a:r>
            <a:r>
              <a:rPr lang="en-US" sz="2000" i="1" dirty="0">
                <a:solidFill>
                  <a:srgbClr val="0B0C0D"/>
                </a:solidFill>
                <a:latin typeface="Trajan" panose="02020500000000000000"/>
              </a:rPr>
              <a:t>See, e.g., Frank N. </a:t>
            </a:r>
            <a:r>
              <a:rPr lang="en-US" sz="2000" i="1" dirty="0" err="1">
                <a:solidFill>
                  <a:srgbClr val="0B0C0D"/>
                </a:solidFill>
                <a:latin typeface="Trajan" panose="02020500000000000000"/>
              </a:rPr>
              <a:t>Magid</a:t>
            </a:r>
            <a:r>
              <a:rPr lang="en-US" sz="2000" i="1" dirty="0">
                <a:solidFill>
                  <a:srgbClr val="0B0C0D"/>
                </a:solidFill>
                <a:latin typeface="Trajan" panose="02020500000000000000"/>
              </a:rPr>
              <a:t> Assocs. v. Marrs</a:t>
            </a:r>
            <a:r>
              <a:rPr lang="en-US" sz="2000" dirty="0">
                <a:solidFill>
                  <a:srgbClr val="0B0C0D"/>
                </a:solidFill>
                <a:latin typeface="Trajan" panose="02020500000000000000"/>
              </a:rPr>
              <a:t>, 2017 U.S. Dist. LEXIS 	113702, *4 (N.D. Iowa July 20, 2017) (holding that the federal district 	court </a:t>
            </a:r>
            <a:r>
              <a:rPr lang="en-US" sz="2000" dirty="0">
                <a:solidFill>
                  <a:srgbClr val="0B0C0D"/>
                </a:solidFill>
                <a:effectLst/>
                <a:latin typeface="Trajan" panose="02020500000000000000"/>
                <a:ea typeface="Calibri" panose="020F0502020204030204" pitchFamily="34" charset="0"/>
              </a:rPr>
              <a:t>had original subject matter jurisdiction over the DTSA claim due 	to it being a federal question pursuant to 28 U.S.C. § 1331).</a:t>
            </a:r>
            <a:endParaRPr lang="en-US" sz="2000" dirty="0">
              <a:solidFill>
                <a:srgbClr val="0B0C0D"/>
              </a:solidFill>
              <a:latin typeface="Trajan" panose="02020500000000000000"/>
            </a:endParaRPr>
          </a:p>
        </p:txBody>
      </p:sp>
    </p:spTree>
    <p:extLst>
      <p:ext uri="{BB962C8B-B14F-4D97-AF65-F5344CB8AC3E}">
        <p14:creationId xmlns:p14="http://schemas.microsoft.com/office/powerpoint/2010/main" val="3065494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618" y="846764"/>
            <a:ext cx="6913933" cy="838427"/>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47415" y="2106141"/>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906725" y="3204798"/>
            <a:ext cx="8283721" cy="1569660"/>
          </a:xfrm>
          <a:prstGeom prst="rect">
            <a:avLst/>
          </a:prstGeom>
          <a:noFill/>
        </p:spPr>
        <p:txBody>
          <a:bodyPr wrap="square" rtlCol="0">
            <a:spAutoFit/>
          </a:bodyPr>
          <a:lstStyle/>
          <a:p>
            <a:pPr>
              <a:spcAft>
                <a:spcPts val="600"/>
              </a:spcAft>
            </a:pPr>
            <a:r>
              <a:rPr lang="en-US" sz="3200" dirty="0">
                <a:solidFill>
                  <a:prstClr val="black"/>
                </a:solidFill>
                <a:latin typeface="Trajan" panose="02020500000000000000"/>
              </a:rPr>
              <a:t>Do you have sufficient information to satisfy the federal pleading standard, i.e., </a:t>
            </a:r>
            <a:r>
              <a:rPr lang="en-US" sz="3200" i="1" dirty="0">
                <a:solidFill>
                  <a:prstClr val="black"/>
                </a:solidFill>
                <a:latin typeface="Trajan" panose="02020500000000000000"/>
              </a:rPr>
              <a:t>Twombly </a:t>
            </a:r>
            <a:r>
              <a:rPr lang="en-US" sz="3200" dirty="0">
                <a:solidFill>
                  <a:prstClr val="black"/>
                </a:solidFill>
                <a:latin typeface="Trajan" panose="02020500000000000000"/>
              </a:rPr>
              <a:t>and </a:t>
            </a:r>
            <a:r>
              <a:rPr lang="en-US" sz="3200" i="1" dirty="0">
                <a:solidFill>
                  <a:prstClr val="black"/>
                </a:solidFill>
                <a:latin typeface="Trajan" panose="02020500000000000000"/>
              </a:rPr>
              <a:t>Iqbal</a:t>
            </a:r>
            <a:r>
              <a:rPr lang="en-US" sz="3200" dirty="0">
                <a:solidFill>
                  <a:prstClr val="black"/>
                </a:solidFill>
                <a:latin typeface="Trajan" panose="02020500000000000000"/>
              </a:rPr>
              <a:t>?</a:t>
            </a:r>
          </a:p>
        </p:txBody>
      </p:sp>
    </p:spTree>
    <p:extLst>
      <p:ext uri="{BB962C8B-B14F-4D97-AF65-F5344CB8AC3E}">
        <p14:creationId xmlns:p14="http://schemas.microsoft.com/office/powerpoint/2010/main" val="197891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876" y="668231"/>
            <a:ext cx="7114246" cy="789737"/>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0" y="1613256"/>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91728" y="2338608"/>
            <a:ext cx="11808542" cy="421653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solidFill>
                  <a:prstClr val="black"/>
                </a:solidFill>
                <a:latin typeface="Trajan" panose="02020500000000000000"/>
              </a:rPr>
              <a:t>Various cases in 2016 faced motions to dismiss the federal trade secret claim under </a:t>
            </a:r>
            <a:r>
              <a:rPr lang="en-US" sz="2800" i="1" dirty="0">
                <a:solidFill>
                  <a:prstClr val="black"/>
                </a:solidFill>
                <a:latin typeface="Trajan" panose="02020500000000000000"/>
              </a:rPr>
              <a:t>Twombly </a:t>
            </a:r>
            <a:r>
              <a:rPr lang="en-US" sz="2800" dirty="0">
                <a:solidFill>
                  <a:prstClr val="black"/>
                </a:solidFill>
                <a:latin typeface="Trajan" panose="02020500000000000000"/>
              </a:rPr>
              <a:t>and </a:t>
            </a:r>
            <a:r>
              <a:rPr lang="en-US" sz="2800" i="1" dirty="0">
                <a:solidFill>
                  <a:prstClr val="black"/>
                </a:solidFill>
                <a:latin typeface="Trajan" panose="02020500000000000000"/>
              </a:rPr>
              <a:t>Iqbal. </a:t>
            </a:r>
            <a:r>
              <a:rPr lang="en-US" sz="2800" dirty="0">
                <a:solidFill>
                  <a:prstClr val="black"/>
                </a:solidFill>
                <a:latin typeface="Trajan" panose="02020500000000000000"/>
              </a:rPr>
              <a:t> See for example:</a:t>
            </a:r>
            <a:endParaRPr lang="en-US" sz="2800" i="1" dirty="0">
              <a:solidFill>
                <a:prstClr val="black"/>
              </a:solidFill>
              <a:latin typeface="Trajan" panose="02020500000000000000"/>
            </a:endParaRPr>
          </a:p>
          <a:p>
            <a:pPr marL="914400" lvl="1" indent="-457200">
              <a:spcAft>
                <a:spcPts val="600"/>
              </a:spcAft>
              <a:buFont typeface="Arial" panose="020B0604020202020204" pitchFamily="34" charset="0"/>
              <a:buChar char="•"/>
            </a:pPr>
            <a:r>
              <a:rPr lang="en-US" sz="2400" i="1" dirty="0">
                <a:solidFill>
                  <a:prstClr val="black"/>
                </a:solidFill>
                <a:latin typeface="Trajan" panose="02020500000000000000"/>
              </a:rPr>
              <a:t>Mission Measurement Corp. v. Blackbaud, Inc.</a:t>
            </a:r>
            <a:r>
              <a:rPr lang="en-US" sz="2400" dirty="0">
                <a:solidFill>
                  <a:prstClr val="black"/>
                </a:solidFill>
                <a:latin typeface="Trajan" panose="02020500000000000000"/>
              </a:rPr>
              <a:t>, 216 F. Supp. 3d 915 (N.D. Ill. Oct. 27, 2016) (NOT DISMISSED).</a:t>
            </a:r>
          </a:p>
          <a:p>
            <a:pPr marL="914400" lvl="1" indent="-457200">
              <a:spcAft>
                <a:spcPts val="600"/>
              </a:spcAft>
              <a:buFont typeface="Arial" panose="020B0604020202020204" pitchFamily="34" charset="0"/>
              <a:buChar char="•"/>
            </a:pPr>
            <a:r>
              <a:rPr lang="en-US" sz="2400" i="1" dirty="0">
                <a:solidFill>
                  <a:prstClr val="black"/>
                </a:solidFill>
                <a:latin typeface="Trajan" panose="02020500000000000000"/>
              </a:rPr>
              <a:t>Adams Arms, LLC v. Unified Weapons Sys., Inc.</a:t>
            </a:r>
            <a:r>
              <a:rPr lang="en-US" sz="2400" dirty="0">
                <a:solidFill>
                  <a:prstClr val="black"/>
                </a:solidFill>
                <a:latin typeface="Trajan" panose="02020500000000000000"/>
              </a:rPr>
              <a:t>, Case No. 8:16-cv-1503-T-33AEP, 2016 WL 5391394 (M.D. Fla. Sept. 27, 2016) (DISMISSED IN PART).</a:t>
            </a:r>
            <a:endParaRPr lang="en-US" sz="2400" i="1" dirty="0">
              <a:solidFill>
                <a:prstClr val="black"/>
              </a:solidFill>
              <a:latin typeface="Trajan" panose="02020500000000000000"/>
            </a:endParaRPr>
          </a:p>
          <a:p>
            <a:pPr marL="914400" lvl="1" indent="-457200">
              <a:spcAft>
                <a:spcPts val="600"/>
              </a:spcAft>
              <a:buFont typeface="Arial" panose="020B0604020202020204" pitchFamily="34" charset="0"/>
              <a:buChar char="•"/>
            </a:pPr>
            <a:r>
              <a:rPr lang="en-US" sz="2400" i="1" dirty="0">
                <a:solidFill>
                  <a:prstClr val="black"/>
                </a:solidFill>
                <a:latin typeface="Trajan" panose="02020500000000000000"/>
              </a:rPr>
              <a:t>HealthBanc Int’l, LLC v. Synergy Worldwide, Inc.</a:t>
            </a:r>
            <a:r>
              <a:rPr lang="en-US" sz="2400" dirty="0">
                <a:solidFill>
                  <a:prstClr val="black"/>
                </a:solidFill>
                <a:latin typeface="Trajan" panose="02020500000000000000"/>
              </a:rPr>
              <a:t>, 208 F. Supp. 3d 1193 (D. Utah Sept. 22, 2016) (DISMISSED).</a:t>
            </a:r>
          </a:p>
          <a:p>
            <a:pPr marL="914400" lvl="1" indent="-457200">
              <a:spcAft>
                <a:spcPts val="600"/>
              </a:spcAft>
              <a:buFont typeface="Arial" panose="020B0604020202020204" pitchFamily="34" charset="0"/>
              <a:buChar char="•"/>
            </a:pPr>
            <a:r>
              <a:rPr lang="en-US" sz="2400" i="1" dirty="0">
                <a:solidFill>
                  <a:prstClr val="black"/>
                </a:solidFill>
                <a:latin typeface="Trajan" panose="02020500000000000000"/>
              </a:rPr>
              <a:t>M.C. Dean, Inc. v. City of Miami Beach, Florida</a:t>
            </a:r>
            <a:r>
              <a:rPr lang="en-US" sz="2400" dirty="0">
                <a:solidFill>
                  <a:prstClr val="black"/>
                </a:solidFill>
                <a:latin typeface="Trajan" panose="02020500000000000000"/>
              </a:rPr>
              <a:t>, 199 F. Supp. 3d 1349 (S.D. Fla. Aug. 8, 2016) (DISMISSED).</a:t>
            </a:r>
          </a:p>
        </p:txBody>
      </p:sp>
    </p:spTree>
    <p:extLst>
      <p:ext uri="{BB962C8B-B14F-4D97-AF65-F5344CB8AC3E}">
        <p14:creationId xmlns:p14="http://schemas.microsoft.com/office/powerpoint/2010/main" val="1951806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901" y="658830"/>
            <a:ext cx="6897499" cy="805467"/>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1" y="167729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37543" y="2475074"/>
            <a:ext cx="11808542" cy="372409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i="1" dirty="0">
                <a:solidFill>
                  <a:prstClr val="black"/>
                </a:solidFill>
                <a:latin typeface="Trajan" panose="02020500000000000000"/>
              </a:rPr>
              <a:t>Mission Measurement Corp. v. Blackbaud, Inc.</a:t>
            </a:r>
            <a:r>
              <a:rPr lang="en-US" sz="2400" dirty="0">
                <a:solidFill>
                  <a:prstClr val="black"/>
                </a:solidFill>
                <a:latin typeface="Trajan" panose="02020500000000000000"/>
              </a:rPr>
              <a:t>, 216 F. Supp. 3d 915 (N.D. Ill. Oct. 27, 2016) (NOT DISMISSED).</a:t>
            </a:r>
          </a:p>
          <a:p>
            <a:pPr marL="914400" lvl="1" indent="-457200">
              <a:spcAft>
                <a:spcPts val="600"/>
              </a:spcAft>
              <a:buFont typeface="Arial" panose="020B0604020202020204" pitchFamily="34" charset="0"/>
              <a:buChar char="•"/>
            </a:pPr>
            <a:r>
              <a:rPr lang="en-US" sz="2400" b="1" dirty="0">
                <a:solidFill>
                  <a:prstClr val="black"/>
                </a:solidFill>
                <a:latin typeface="Trajan" panose="02020500000000000000"/>
              </a:rPr>
              <a:t>Facts:</a:t>
            </a:r>
            <a:r>
              <a:rPr lang="en-US" sz="2400" dirty="0">
                <a:solidFill>
                  <a:prstClr val="black"/>
                </a:solidFill>
                <a:latin typeface="Trajan" panose="02020500000000000000"/>
              </a:rPr>
              <a:t>	Mission had proprietary database of over 75,000 data points categorized into 130 social outcome types for social program evaluations.</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Mission entered Confidentiality and Non-Disclosure agreement with MicroEdge for a joint project where confidential information would be passed between companies</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Blackbaud purchased MicroEdge</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Blackbaud through MicroEdge independently released an outcomes database that was based on Mission’s proprietary information provided throughout the joint project</a:t>
            </a:r>
          </a:p>
        </p:txBody>
      </p:sp>
    </p:spTree>
    <p:extLst>
      <p:ext uri="{BB962C8B-B14F-4D97-AF65-F5344CB8AC3E}">
        <p14:creationId xmlns:p14="http://schemas.microsoft.com/office/powerpoint/2010/main" val="2620091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374" y="717730"/>
            <a:ext cx="6945251" cy="766830"/>
          </a:xfrm>
        </p:spPr>
        <p:txBody>
          <a:bodyPr>
            <a:norm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77274" y="1964886"/>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14455" y="2878414"/>
            <a:ext cx="11808542" cy="246221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i="1" dirty="0">
                <a:solidFill>
                  <a:prstClr val="black"/>
                </a:solidFill>
                <a:latin typeface="Trajan" panose="02020500000000000000"/>
              </a:rPr>
              <a:t>Mission Measurement Corp. v. Blackbaud, Inc.</a:t>
            </a:r>
            <a:r>
              <a:rPr lang="en-US" sz="2400" dirty="0">
                <a:solidFill>
                  <a:prstClr val="black"/>
                </a:solidFill>
                <a:latin typeface="Trajan" panose="02020500000000000000"/>
              </a:rPr>
              <a:t>, 216 F. Supp. 3d 915 (N.D. Ill. Oct. 27, 2016) (NOT DISMISSED).</a:t>
            </a:r>
          </a:p>
          <a:p>
            <a:pPr marL="914400" lvl="1" indent="-457200">
              <a:spcAft>
                <a:spcPts val="600"/>
              </a:spcAft>
              <a:buFont typeface="Arial" panose="020B0604020202020204" pitchFamily="34" charset="0"/>
              <a:buChar char="•"/>
            </a:pPr>
            <a:r>
              <a:rPr lang="en-US" sz="2400" b="1" dirty="0">
                <a:solidFill>
                  <a:prstClr val="black"/>
                </a:solidFill>
                <a:latin typeface="Trajan" panose="02020500000000000000"/>
              </a:rPr>
              <a:t>Procedural History:</a:t>
            </a:r>
            <a:r>
              <a:rPr lang="en-US" sz="2400" dirty="0">
                <a:solidFill>
                  <a:prstClr val="black"/>
                </a:solidFill>
                <a:latin typeface="Trajan" panose="02020500000000000000"/>
              </a:rPr>
              <a:t>	Mission sued Blackbaud and MicroEdge for trade secret misappropriation under the DTSA and Illinois Trade Secret Act (“ITSA”).</a:t>
            </a:r>
          </a:p>
          <a:p>
            <a:pPr marL="914400" lvl="1" indent="-457200">
              <a:spcAft>
                <a:spcPts val="600"/>
              </a:spcAft>
              <a:buFont typeface="Arial" panose="020B0604020202020204" pitchFamily="34" charset="0"/>
              <a:buChar char="•"/>
            </a:pPr>
            <a:r>
              <a:rPr lang="en-US" sz="2400" dirty="0">
                <a:solidFill>
                  <a:prstClr val="black"/>
                </a:solidFill>
                <a:latin typeface="Trajan" panose="02020500000000000000"/>
              </a:rPr>
              <a:t>Defendants moved to dismiss for lack of sufficient particularity and failure to state a claim which can be granted.</a:t>
            </a:r>
          </a:p>
        </p:txBody>
      </p:sp>
    </p:spTree>
    <p:extLst>
      <p:ext uri="{BB962C8B-B14F-4D97-AF65-F5344CB8AC3E}">
        <p14:creationId xmlns:p14="http://schemas.microsoft.com/office/powerpoint/2010/main" val="2317332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784" y="745404"/>
            <a:ext cx="6998432" cy="831224"/>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0" y="1921241"/>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91729" y="2840839"/>
            <a:ext cx="11808542" cy="3139321"/>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i="1" dirty="0">
                <a:solidFill>
                  <a:prstClr val="black"/>
                </a:solidFill>
                <a:latin typeface="Trajan" panose="02020500000000000000"/>
              </a:rPr>
              <a:t>Mission Measurement Corp. v. Blackbaud, Inc.</a:t>
            </a:r>
            <a:r>
              <a:rPr lang="en-US" sz="2400" dirty="0">
                <a:solidFill>
                  <a:prstClr val="black"/>
                </a:solidFill>
                <a:latin typeface="Trajan" panose="02020500000000000000"/>
              </a:rPr>
              <a:t>, 216 F. Supp. 3d 915 (N.D. Ill. Oct. 27, 2016) (NOT DISMISSED).</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Court held that the sufficiency had been satisfied under ITSA and 7</a:t>
            </a:r>
            <a:r>
              <a:rPr lang="en-US" sz="2000" baseline="30000" dirty="0">
                <a:solidFill>
                  <a:prstClr val="black"/>
                </a:solidFill>
                <a:latin typeface="Trajan" panose="02020500000000000000"/>
              </a:rPr>
              <a:t>th</a:t>
            </a:r>
            <a:r>
              <a:rPr lang="en-US" sz="2000" dirty="0">
                <a:solidFill>
                  <a:prstClr val="black"/>
                </a:solidFill>
                <a:latin typeface="Trajan" panose="02020500000000000000"/>
              </a:rPr>
              <a:t> Circuit precedent.</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“Courts . . . have concluded trade secret ‘allegations to be adequate in instances where the information and the efforts to maintain its confidentiality are described in general terms.’ . . .  [T]rade secrets ‘need not be disclosed in detail in a complaint alleging misappropriation for the simple reason that such a requirement would result in public disclosure of the purported trade secrets.’” </a:t>
            </a:r>
            <a:r>
              <a:rPr lang="en-US" sz="2000" i="1" dirty="0">
                <a:solidFill>
                  <a:prstClr val="black"/>
                </a:solidFill>
                <a:latin typeface="Trajan" panose="02020500000000000000"/>
              </a:rPr>
              <a:t>Mission</a:t>
            </a:r>
            <a:r>
              <a:rPr lang="en-US" sz="2000" dirty="0">
                <a:solidFill>
                  <a:prstClr val="black"/>
                </a:solidFill>
                <a:latin typeface="Trajan" panose="02020500000000000000"/>
              </a:rPr>
              <a:t>, at 920-21 (quoting </a:t>
            </a:r>
            <a:r>
              <a:rPr lang="en-US" sz="2000" i="1" dirty="0">
                <a:solidFill>
                  <a:prstClr val="black"/>
                </a:solidFill>
                <a:latin typeface="Trajan" panose="02020500000000000000"/>
              </a:rPr>
              <a:t>Covenant Aviation Sec., LLC v. Berry</a:t>
            </a:r>
            <a:r>
              <a:rPr lang="en-US" sz="2000" dirty="0">
                <a:solidFill>
                  <a:prstClr val="black"/>
                </a:solidFill>
                <a:latin typeface="Trajan" panose="02020500000000000000"/>
              </a:rPr>
              <a:t>, 15 F. Supp. 3d 813, 818 (N.D. Ill. 2014) (additional citations omitted)).</a:t>
            </a:r>
          </a:p>
        </p:txBody>
      </p:sp>
    </p:spTree>
    <p:extLst>
      <p:ext uri="{BB962C8B-B14F-4D97-AF65-F5344CB8AC3E}">
        <p14:creationId xmlns:p14="http://schemas.microsoft.com/office/powerpoint/2010/main" val="368932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2" y="907490"/>
            <a:ext cx="3928056" cy="612504"/>
          </a:xfrm>
        </p:spPr>
        <p:txBody>
          <a:bodyPr>
            <a:normAutofit/>
          </a:bodyPr>
          <a:lstStyle/>
          <a:p>
            <a:pPr algn="ctr"/>
            <a:r>
              <a:rPr lang="en-US" sz="3600" b="1" dirty="0">
                <a:latin typeface="Trajan" panose="02020500000000000000" pitchFamily="18" charset="0"/>
              </a:rPr>
              <a:t>Trade Secret Value</a:t>
            </a:r>
          </a:p>
        </p:txBody>
      </p:sp>
      <p:sp>
        <p:nvSpPr>
          <p:cNvPr id="3" name="TextBox 2"/>
          <p:cNvSpPr txBox="1"/>
          <p:nvPr/>
        </p:nvSpPr>
        <p:spPr>
          <a:xfrm>
            <a:off x="670112" y="1959001"/>
            <a:ext cx="10851776" cy="2554545"/>
          </a:xfrm>
          <a:prstGeom prst="rect">
            <a:avLst/>
          </a:prstGeom>
          <a:noFill/>
        </p:spPr>
        <p:txBody>
          <a:bodyPr wrap="square" rtlCol="0">
            <a:spAutoFit/>
          </a:bodyPr>
          <a:lstStyle/>
          <a:p>
            <a:r>
              <a:rPr lang="en-US" sz="3200" dirty="0">
                <a:solidFill>
                  <a:prstClr val="black"/>
                </a:solidFill>
                <a:latin typeface="Trajan" panose="02020500000000000000"/>
              </a:rPr>
              <a:t>Publicly trade companies have an estimated $___________ worth of trade secrets?</a:t>
            </a:r>
          </a:p>
          <a:p>
            <a:endParaRPr lang="en-US" sz="3200" dirty="0">
              <a:solidFill>
                <a:prstClr val="black"/>
              </a:solidFill>
              <a:latin typeface="Trajan" panose="02020500000000000000"/>
            </a:endParaRPr>
          </a:p>
          <a:p>
            <a:r>
              <a:rPr lang="en-US" sz="3200" dirty="0">
                <a:solidFill>
                  <a:prstClr val="black"/>
                </a:solidFill>
                <a:latin typeface="Trajan" panose="02020500000000000000"/>
              </a:rPr>
              <a:t>	</a:t>
            </a:r>
            <a:r>
              <a:rPr lang="en-US" sz="3200" strike="sngStrike" dirty="0">
                <a:solidFill>
                  <a:prstClr val="black"/>
                </a:solidFill>
                <a:latin typeface="Trajan" panose="02020500000000000000"/>
              </a:rPr>
              <a:t>(a)  $20 billion</a:t>
            </a:r>
            <a:r>
              <a:rPr lang="en-US" sz="3200" dirty="0">
                <a:solidFill>
                  <a:prstClr val="black"/>
                </a:solidFill>
                <a:latin typeface="Trajan" panose="02020500000000000000"/>
              </a:rPr>
              <a:t>				</a:t>
            </a:r>
            <a:r>
              <a:rPr lang="en-US" sz="3200" strike="sngStrike" dirty="0">
                <a:solidFill>
                  <a:prstClr val="black"/>
                </a:solidFill>
                <a:latin typeface="Trajan" panose="02020500000000000000"/>
              </a:rPr>
              <a:t>(b)  $800 billion</a:t>
            </a:r>
          </a:p>
          <a:p>
            <a:r>
              <a:rPr lang="en-US" sz="3200" dirty="0">
                <a:solidFill>
                  <a:prstClr val="black"/>
                </a:solidFill>
                <a:latin typeface="Trajan" panose="02020500000000000000"/>
              </a:rPr>
              <a:t>	</a:t>
            </a:r>
            <a:r>
              <a:rPr lang="en-US" sz="3200" b="1" dirty="0">
                <a:solidFill>
                  <a:srgbClr val="0B0C0D"/>
                </a:solidFill>
                <a:latin typeface="Trajan" panose="02020500000000000000"/>
              </a:rPr>
              <a:t>(c)  $5 trillion</a:t>
            </a:r>
            <a:r>
              <a:rPr lang="en-US" sz="3200" dirty="0">
                <a:solidFill>
                  <a:srgbClr val="0B0C0D"/>
                </a:solidFill>
                <a:latin typeface="Trajan" panose="02020500000000000000"/>
              </a:rPr>
              <a:t>	</a:t>
            </a:r>
            <a:r>
              <a:rPr lang="en-US" sz="3200" dirty="0">
                <a:solidFill>
                  <a:prstClr val="black"/>
                </a:solidFill>
                <a:latin typeface="Trajan" panose="02020500000000000000"/>
              </a:rPr>
              <a:t>			</a:t>
            </a:r>
            <a:r>
              <a:rPr lang="en-US" sz="3200" strike="sngStrike" dirty="0">
                <a:solidFill>
                  <a:prstClr val="black"/>
                </a:solidFill>
                <a:latin typeface="Trajan" panose="02020500000000000000"/>
              </a:rPr>
              <a:t>(d)  $10 trillion</a:t>
            </a:r>
          </a:p>
        </p:txBody>
      </p:sp>
      <p:sp>
        <p:nvSpPr>
          <p:cNvPr id="4" name="TextBox 3"/>
          <p:cNvSpPr txBox="1"/>
          <p:nvPr/>
        </p:nvSpPr>
        <p:spPr>
          <a:xfrm>
            <a:off x="491944" y="4819546"/>
            <a:ext cx="11298264" cy="1323439"/>
          </a:xfrm>
          <a:prstGeom prst="rect">
            <a:avLst/>
          </a:prstGeom>
          <a:noFill/>
        </p:spPr>
        <p:txBody>
          <a:bodyPr wrap="square" rtlCol="0">
            <a:spAutoFit/>
          </a:bodyPr>
          <a:lstStyle/>
          <a:p>
            <a:r>
              <a:rPr lang="en-US" sz="2000" dirty="0">
                <a:solidFill>
                  <a:srgbClr val="0B0C0D"/>
                </a:solidFill>
                <a:latin typeface="Trajan" panose="02020500000000000000"/>
              </a:rPr>
              <a:t>Source:  Congressional Research Service, “Protection of Trade Secrets:  Overview of Current Law and Legislation” p. 13 (April 22, 2016) (citing U.S. Chamber of Commerce, “The Case for Enhanced Protection of Trade Secrets in the Trans-Pacific Partnership Agreement</a:t>
            </a:r>
            <a:r>
              <a:rPr lang="en-US" sz="2000" i="1" dirty="0">
                <a:solidFill>
                  <a:srgbClr val="0B0C0D"/>
                </a:solidFill>
                <a:latin typeface="Trajan" panose="02020500000000000000"/>
              </a:rPr>
              <a:t>,” </a:t>
            </a:r>
            <a:r>
              <a:rPr lang="en-US" sz="2000" dirty="0">
                <a:solidFill>
                  <a:srgbClr val="0B0C0D"/>
                </a:solidFill>
                <a:latin typeface="Trajan" panose="02020500000000000000"/>
              </a:rPr>
              <a:t>at 10), </a:t>
            </a:r>
            <a:r>
              <a:rPr lang="en-US" sz="2000" i="1" dirty="0">
                <a:solidFill>
                  <a:srgbClr val="0B0C0D"/>
                </a:solidFill>
                <a:latin typeface="Trajan" panose="02020500000000000000"/>
              </a:rPr>
              <a:t>available at </a:t>
            </a:r>
            <a:r>
              <a:rPr lang="en-US" sz="2000" dirty="0">
                <a:solidFill>
                  <a:srgbClr val="0B0C0D"/>
                </a:solidFill>
                <a:latin typeface="Trajan" panose="02020500000000000000"/>
              </a:rPr>
              <a:t>https://www.fas.org/sgp/crs/secrecy/R43714.pdf.</a:t>
            </a:r>
          </a:p>
        </p:txBody>
      </p:sp>
    </p:spTree>
    <p:extLst>
      <p:ext uri="{BB962C8B-B14F-4D97-AF65-F5344CB8AC3E}">
        <p14:creationId xmlns:p14="http://schemas.microsoft.com/office/powerpoint/2010/main" val="2217734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693" y="702567"/>
            <a:ext cx="6906614" cy="811906"/>
          </a:xfrm>
        </p:spPr>
        <p:txBody>
          <a:bodyPr>
            <a:norm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0" y="1602895"/>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91729" y="2364515"/>
            <a:ext cx="11808542" cy="398570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i="1" dirty="0">
                <a:solidFill>
                  <a:prstClr val="black"/>
                </a:solidFill>
                <a:latin typeface="Trajan" panose="02020500000000000000"/>
              </a:rPr>
              <a:t>Adams Arms, LLC v. Unified Weapons Sys., Inc.</a:t>
            </a:r>
            <a:r>
              <a:rPr lang="en-US" sz="2400" dirty="0">
                <a:solidFill>
                  <a:prstClr val="black"/>
                </a:solidFill>
                <a:latin typeface="Trajan" panose="02020500000000000000"/>
              </a:rPr>
              <a:t>, Case No. 8:16-cv-1503-T-33AEP, 2016 WL 5391394 (M.D. Fla. Sept. 27, 2016) (DISMISSED IN PART).</a:t>
            </a:r>
          </a:p>
          <a:p>
            <a:pPr marL="914400" lvl="1" indent="-457200">
              <a:spcAft>
                <a:spcPts val="600"/>
              </a:spcAft>
              <a:buFont typeface="Arial" panose="020B0604020202020204" pitchFamily="34" charset="0"/>
              <a:buChar char="•"/>
            </a:pPr>
            <a:r>
              <a:rPr lang="en-US" sz="2000" b="1" dirty="0">
                <a:solidFill>
                  <a:prstClr val="black"/>
                </a:solidFill>
                <a:latin typeface="Trajan" panose="02020500000000000000"/>
              </a:rPr>
              <a:t>Facts: </a:t>
            </a:r>
            <a:r>
              <a:rPr lang="en-US" sz="2000" dirty="0">
                <a:solidFill>
                  <a:prstClr val="black"/>
                </a:solidFill>
                <a:latin typeface="Trajan" panose="02020500000000000000"/>
              </a:rPr>
              <a:t> Adams Arms has numerous alleged trade secrets for making high powered firearms including, for example, “specific manufacturing processes, the tools and machinery used to make the parts, the mix of particular part types and sizes, and the mix of particular vendors for pricing for certain parts.”</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Has employees and third-parties sign non-disclosure agreements among other measures to maintain secrecy.</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Adams Arms and Unified Weapons entered a non-disclosure and letter of intent for the companies to work together.</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Unified Weapons submitted a bid using Adam Arms’ designs, procedures, and specifications.</a:t>
            </a:r>
          </a:p>
          <a:p>
            <a:pPr marL="1371600" lvl="2" indent="-457200">
              <a:spcAft>
                <a:spcPts val="600"/>
              </a:spcAft>
              <a:buFont typeface="Arial" panose="020B0604020202020204" pitchFamily="34" charset="0"/>
              <a:buChar char="•"/>
            </a:pPr>
            <a:r>
              <a:rPr lang="en-US" sz="2000" dirty="0">
                <a:solidFill>
                  <a:prstClr val="black"/>
                </a:solidFill>
                <a:latin typeface="Trajan" panose="02020500000000000000"/>
              </a:rPr>
              <a:t>Unified Weapons won the bid in 2015.</a:t>
            </a:r>
          </a:p>
        </p:txBody>
      </p:sp>
    </p:spTree>
    <p:extLst>
      <p:ext uri="{BB962C8B-B14F-4D97-AF65-F5344CB8AC3E}">
        <p14:creationId xmlns:p14="http://schemas.microsoft.com/office/powerpoint/2010/main" val="600455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892" y="610951"/>
            <a:ext cx="6996214" cy="792588"/>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1" y="1894148"/>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91728" y="2969532"/>
            <a:ext cx="11808542" cy="337015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i="1" dirty="0">
                <a:solidFill>
                  <a:prstClr val="black"/>
                </a:solidFill>
                <a:latin typeface="Trajan" panose="02020500000000000000"/>
              </a:rPr>
              <a:t>Adams Arms, LLC v. Unified Weapons Sys., Inc.</a:t>
            </a:r>
            <a:r>
              <a:rPr lang="en-US" sz="2400" dirty="0">
                <a:solidFill>
                  <a:prstClr val="black"/>
                </a:solidFill>
                <a:latin typeface="Trajan" panose="02020500000000000000"/>
              </a:rPr>
              <a:t>, Case No. 8:16-cv-1503-T-33AEP, 2016 WL 5391394 (M.D. Fla. Sept. 27, 2016) (DISMISSED IN PART).</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Adams Arms sued including claims under the DTSA and Florida Trade Secrets Act</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Adams Arms asserted DTSA claims based on both acquisition and disclosure theories pursuant to 18 U.S.C. § 1839(5)</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Notably the alleged misappropriation based on acquisition took place before the DTSA was entered.</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Unified Weapons sought dismissal arguing that the statute requires a continuing misappropriation or misappropriation after the DTSA was effective.</a:t>
            </a:r>
          </a:p>
          <a:p>
            <a:pPr marL="914400" lvl="1" indent="-457200">
              <a:spcAft>
                <a:spcPts val="600"/>
              </a:spcAft>
              <a:buFont typeface="Arial" panose="020B0604020202020204" pitchFamily="34" charset="0"/>
              <a:buChar char="•"/>
            </a:pPr>
            <a:endParaRPr lang="en-US" sz="2000" dirty="0">
              <a:solidFill>
                <a:prstClr val="black"/>
              </a:solidFill>
              <a:latin typeface="Trajan" panose="02020500000000000000"/>
            </a:endParaRPr>
          </a:p>
        </p:txBody>
      </p:sp>
    </p:spTree>
    <p:extLst>
      <p:ext uri="{BB962C8B-B14F-4D97-AF65-F5344CB8AC3E}">
        <p14:creationId xmlns:p14="http://schemas.microsoft.com/office/powerpoint/2010/main" val="1023250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686" y="583092"/>
            <a:ext cx="7044628" cy="811906"/>
          </a:xfrm>
        </p:spPr>
        <p:txBody>
          <a:bodyPr>
            <a:noAutofit/>
          </a:bodyPr>
          <a:lstStyle/>
          <a:p>
            <a:r>
              <a:rPr lang="en-US" sz="3600" dirty="0">
                <a:latin typeface="Trajan" panose="02020500000000000000" pitchFamily="18" charset="0"/>
              </a:rPr>
              <a:t>Trade Secret – Filing Considerations</a:t>
            </a:r>
          </a:p>
        </p:txBody>
      </p:sp>
      <p:sp>
        <p:nvSpPr>
          <p:cNvPr id="15" name="TextBox 14"/>
          <p:cNvSpPr txBox="1"/>
          <p:nvPr/>
        </p:nvSpPr>
        <p:spPr>
          <a:xfrm>
            <a:off x="0" y="1821910"/>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Federal Pleading Standard</a:t>
            </a:r>
          </a:p>
        </p:txBody>
      </p:sp>
      <p:sp>
        <p:nvSpPr>
          <p:cNvPr id="16" name="TextBox 15"/>
          <p:cNvSpPr txBox="1"/>
          <p:nvPr/>
        </p:nvSpPr>
        <p:spPr>
          <a:xfrm>
            <a:off x="191729" y="2871513"/>
            <a:ext cx="11808542" cy="3677930"/>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i="1" dirty="0">
                <a:solidFill>
                  <a:prstClr val="black"/>
                </a:solidFill>
                <a:latin typeface="Trajan" panose="02020500000000000000"/>
              </a:rPr>
              <a:t>Adams Arms, LLC v. Unified Weapons Sys., Inc.</a:t>
            </a:r>
            <a:r>
              <a:rPr lang="en-US" sz="2400" dirty="0">
                <a:solidFill>
                  <a:prstClr val="black"/>
                </a:solidFill>
                <a:latin typeface="Trajan" panose="02020500000000000000"/>
              </a:rPr>
              <a:t>, Case No. 8:16-cv-1503-T-33AEP, 2016 WL 5391394 (M.D. Fla. Sept. 27, 2016) (DISMISSED IN PART).</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Court notes that the acquisition misappropriation at best took place prior to the effective date and was not a continuing action.  Thus, dismissing the claim based on misappropriation by </a:t>
            </a:r>
            <a:r>
              <a:rPr lang="en-US" sz="2000" b="1" dirty="0">
                <a:solidFill>
                  <a:prstClr val="black"/>
                </a:solidFill>
                <a:latin typeface="Trajan" panose="02020500000000000000"/>
              </a:rPr>
              <a:t>acquisition</a:t>
            </a:r>
            <a:r>
              <a:rPr lang="en-US" sz="2000" dirty="0">
                <a:solidFill>
                  <a:prstClr val="black"/>
                </a:solidFill>
                <a:latin typeface="Trajan" panose="02020500000000000000"/>
              </a:rPr>
              <a:t>.</a:t>
            </a:r>
          </a:p>
          <a:p>
            <a:pPr marL="1371600" lvl="2" indent="-457200">
              <a:spcAft>
                <a:spcPts val="600"/>
              </a:spcAft>
              <a:buFont typeface="Arial" panose="020B0604020202020204" pitchFamily="34" charset="0"/>
              <a:buChar char="•"/>
            </a:pPr>
            <a:r>
              <a:rPr lang="en-US" sz="2000" dirty="0">
                <a:solidFill>
                  <a:prstClr val="black"/>
                </a:solidFill>
                <a:latin typeface="Trajan" panose="02020500000000000000"/>
              </a:rPr>
              <a:t>Arguably Unified Weapons acquired the trade secrets through proper means.</a:t>
            </a:r>
          </a:p>
          <a:p>
            <a:pPr marL="914400" lvl="1" indent="-457200">
              <a:spcAft>
                <a:spcPts val="600"/>
              </a:spcAft>
              <a:buFont typeface="Arial" panose="020B0604020202020204" pitchFamily="34" charset="0"/>
              <a:buChar char="•"/>
            </a:pPr>
            <a:r>
              <a:rPr lang="en-US" sz="2000" dirty="0">
                <a:solidFill>
                  <a:prstClr val="black"/>
                </a:solidFill>
                <a:latin typeface="Trajan" panose="02020500000000000000"/>
              </a:rPr>
              <a:t>The Court held that by fulfilling the purchase bid, Unified Weapons was possibly continuing misappropriation under the disclosure/use theory.  Thus, misappropriation based on </a:t>
            </a:r>
            <a:r>
              <a:rPr lang="en-US" sz="2000" b="1" dirty="0">
                <a:solidFill>
                  <a:prstClr val="black"/>
                </a:solidFill>
                <a:latin typeface="Trajan" panose="02020500000000000000"/>
              </a:rPr>
              <a:t>disclosure/use</a:t>
            </a:r>
            <a:r>
              <a:rPr lang="en-US" sz="2000" dirty="0">
                <a:solidFill>
                  <a:prstClr val="black"/>
                </a:solidFill>
                <a:latin typeface="Trajan" panose="02020500000000000000"/>
              </a:rPr>
              <a:t> was not dismissed.</a:t>
            </a:r>
          </a:p>
          <a:p>
            <a:pPr marL="1371600" lvl="2" indent="-457200">
              <a:spcAft>
                <a:spcPts val="600"/>
              </a:spcAft>
              <a:buFont typeface="Arial" panose="020B0604020202020204" pitchFamily="34" charset="0"/>
              <a:buChar char="•"/>
            </a:pPr>
            <a:endParaRPr lang="en-US" sz="2000" dirty="0">
              <a:solidFill>
                <a:prstClr val="black"/>
              </a:solidFill>
              <a:latin typeface="Trajan" panose="02020500000000000000"/>
            </a:endParaRPr>
          </a:p>
          <a:p>
            <a:pPr marL="914400" lvl="1" indent="-457200">
              <a:spcAft>
                <a:spcPts val="600"/>
              </a:spcAft>
              <a:buFont typeface="Arial" panose="020B0604020202020204" pitchFamily="34" charset="0"/>
              <a:buChar char="•"/>
            </a:pPr>
            <a:endParaRPr lang="en-US" sz="2000" dirty="0">
              <a:solidFill>
                <a:prstClr val="black"/>
              </a:solidFill>
              <a:latin typeface="Trajan" panose="02020500000000000000"/>
            </a:endParaRPr>
          </a:p>
        </p:txBody>
      </p:sp>
    </p:spTree>
    <p:extLst>
      <p:ext uri="{BB962C8B-B14F-4D97-AF65-F5344CB8AC3E}">
        <p14:creationId xmlns:p14="http://schemas.microsoft.com/office/powerpoint/2010/main" val="2487295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686" y="583092"/>
            <a:ext cx="7044628" cy="811906"/>
          </a:xfrm>
        </p:spPr>
        <p:txBody>
          <a:bodyPr>
            <a:noAutofit/>
          </a:bodyPr>
          <a:lstStyle/>
          <a:p>
            <a:r>
              <a:rPr lang="en-US" sz="3600" dirty="0">
                <a:latin typeface="Trajan" panose="02020500000000000000" pitchFamily="18" charset="0"/>
              </a:rPr>
              <a:t>Trade Secret – Trial Considerations</a:t>
            </a:r>
          </a:p>
        </p:txBody>
      </p:sp>
      <p:sp>
        <p:nvSpPr>
          <p:cNvPr id="15" name="TextBox 14"/>
          <p:cNvSpPr txBox="1"/>
          <p:nvPr/>
        </p:nvSpPr>
        <p:spPr>
          <a:xfrm>
            <a:off x="0" y="1821910"/>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Work with the Court Early On to Maintain Secrecy</a:t>
            </a:r>
          </a:p>
        </p:txBody>
      </p:sp>
      <p:sp>
        <p:nvSpPr>
          <p:cNvPr id="16" name="TextBox 15"/>
          <p:cNvSpPr txBox="1"/>
          <p:nvPr/>
        </p:nvSpPr>
        <p:spPr>
          <a:xfrm>
            <a:off x="1961362" y="3059772"/>
            <a:ext cx="8489692" cy="2616101"/>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Statute may provide for secret proceedings</a:t>
            </a:r>
          </a:p>
          <a:p>
            <a:pPr marL="914400" lvl="1" indent="-457200">
              <a:spcAft>
                <a:spcPts val="600"/>
              </a:spcAft>
              <a:buFont typeface="Arial" panose="020B0604020202020204" pitchFamily="34" charset="0"/>
              <a:buChar char="•"/>
            </a:pPr>
            <a:r>
              <a:rPr lang="en-US" sz="2000" i="1" dirty="0">
                <a:solidFill>
                  <a:prstClr val="black"/>
                </a:solidFill>
                <a:latin typeface="Trajan" panose="02020500000000000000"/>
              </a:rPr>
              <a:t>See, e.g.</a:t>
            </a:r>
            <a:r>
              <a:rPr lang="en-US" sz="2000" dirty="0">
                <a:solidFill>
                  <a:prstClr val="black"/>
                </a:solidFill>
                <a:latin typeface="Trajan" panose="02020500000000000000"/>
              </a:rPr>
              <a:t>, Iowa Code § 550.7 (“preservation of secrecy”)</a:t>
            </a:r>
          </a:p>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Check local rules and Judge’s preferences regarding sealed and redacted pleadings</a:t>
            </a:r>
          </a:p>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Obtain Protective Order in case</a:t>
            </a:r>
          </a:p>
          <a:p>
            <a:pPr marL="457200" indent="-457200">
              <a:spcAft>
                <a:spcPts val="600"/>
              </a:spcAft>
              <a:buFont typeface="Arial" panose="020B0604020202020204" pitchFamily="34" charset="0"/>
              <a:buChar char="•"/>
            </a:pPr>
            <a:r>
              <a:rPr lang="en-US" sz="2400" dirty="0">
                <a:solidFill>
                  <a:prstClr val="black"/>
                </a:solidFill>
                <a:latin typeface="Trajan" panose="02020500000000000000"/>
              </a:rPr>
              <a:t>Closed courtroom for hearings and trial</a:t>
            </a:r>
          </a:p>
        </p:txBody>
      </p:sp>
    </p:spTree>
    <p:extLst>
      <p:ext uri="{BB962C8B-B14F-4D97-AF65-F5344CB8AC3E}">
        <p14:creationId xmlns:p14="http://schemas.microsoft.com/office/powerpoint/2010/main" val="1802795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952353"/>
            <a:ext cx="12192000" cy="707886"/>
          </a:xfrm>
          <a:prstGeom prst="rect">
            <a:avLst/>
          </a:prstGeom>
          <a:noFill/>
        </p:spPr>
        <p:txBody>
          <a:bodyPr wrap="square" rtlCol="0">
            <a:spAutoFit/>
          </a:bodyPr>
          <a:lstStyle/>
          <a:p>
            <a:pPr algn="ctr"/>
            <a:r>
              <a:rPr lang="en-US" sz="4000" b="1" dirty="0">
                <a:solidFill>
                  <a:prstClr val="black"/>
                </a:solidFill>
                <a:latin typeface="Trajan" panose="02020500000000000000"/>
              </a:rPr>
              <a:t>Questions?</a:t>
            </a:r>
          </a:p>
        </p:txBody>
      </p:sp>
      <p:sp>
        <p:nvSpPr>
          <p:cNvPr id="16" name="Subtitle 2"/>
          <p:cNvSpPr txBox="1">
            <a:spLocks/>
          </p:cNvSpPr>
          <p:nvPr/>
        </p:nvSpPr>
        <p:spPr>
          <a:xfrm>
            <a:off x="6943060" y="4635999"/>
            <a:ext cx="4890353" cy="106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Trajan regular" panose="02020500000000000000" pitchFamily="18" charset="0"/>
                <a:hlinkClick r:id="rId2"/>
              </a:rPr>
              <a:t>Jonathan.Kennedy@ipmvs.com</a:t>
            </a:r>
            <a:endParaRPr lang="en-US" dirty="0">
              <a:latin typeface="Trajan regular" panose="02020500000000000000" pitchFamily="18" charset="0"/>
            </a:endParaRPr>
          </a:p>
          <a:p>
            <a:pPr marL="0" indent="0" algn="ctr">
              <a:buNone/>
            </a:pPr>
            <a:endParaRPr lang="en-US" sz="3200" dirty="0">
              <a:latin typeface="Trajan regular" panose="02020500000000000000" pitchFamily="18" charset="0"/>
            </a:endParaRPr>
          </a:p>
          <a:p>
            <a:pPr marL="0" indent="0" algn="ctr">
              <a:buNone/>
            </a:pPr>
            <a:endParaRPr lang="en-US" sz="3200" dirty="0">
              <a:solidFill>
                <a:srgbClr val="0B0C0D"/>
              </a:solidFill>
              <a:latin typeface="Trajan regular" panose="02020500000000000000" pitchFamily="18" charset="0"/>
            </a:endParaRPr>
          </a:p>
        </p:txBody>
      </p:sp>
      <p:sp>
        <p:nvSpPr>
          <p:cNvPr id="4" name="Oval 3">
            <a:extLst>
              <a:ext uri="{FF2B5EF4-FFF2-40B4-BE49-F238E27FC236}">
                <a16:creationId xmlns:a16="http://schemas.microsoft.com/office/drawing/2014/main" id="{DDF2ED3E-EEAB-4AE4-BD90-7F89ECDD6AF8}"/>
              </a:ext>
            </a:extLst>
          </p:cNvPr>
          <p:cNvSpPr/>
          <p:nvPr/>
        </p:nvSpPr>
        <p:spPr>
          <a:xfrm>
            <a:off x="8122887" y="1429509"/>
            <a:ext cx="2530698" cy="2498502"/>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D187683-A793-4AFF-8343-F63215A92F14}"/>
              </a:ext>
            </a:extLst>
          </p:cNvPr>
          <p:cNvSpPr/>
          <p:nvPr/>
        </p:nvSpPr>
        <p:spPr>
          <a:xfrm>
            <a:off x="1111289" y="1456132"/>
            <a:ext cx="2466306" cy="2595092"/>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CBF627-BE51-42E1-A95B-CAECE6068BF9}"/>
              </a:ext>
            </a:extLst>
          </p:cNvPr>
          <p:cNvSpPr txBox="1"/>
          <p:nvPr/>
        </p:nvSpPr>
        <p:spPr>
          <a:xfrm>
            <a:off x="997178" y="4051224"/>
            <a:ext cx="2694527" cy="584775"/>
          </a:xfrm>
          <a:prstGeom prst="rect">
            <a:avLst/>
          </a:prstGeom>
          <a:noFill/>
        </p:spPr>
        <p:txBody>
          <a:bodyPr wrap="square" rtlCol="0">
            <a:spAutoFit/>
          </a:bodyPr>
          <a:lstStyle/>
          <a:p>
            <a:r>
              <a:rPr lang="en-US" sz="3200" b="1" dirty="0">
                <a:solidFill>
                  <a:srgbClr val="0B0C0D"/>
                </a:solidFill>
              </a:rPr>
              <a:t>Glenn Johnson</a:t>
            </a:r>
          </a:p>
        </p:txBody>
      </p:sp>
      <p:sp>
        <p:nvSpPr>
          <p:cNvPr id="7" name="TextBox 6">
            <a:extLst>
              <a:ext uri="{FF2B5EF4-FFF2-40B4-BE49-F238E27FC236}">
                <a16:creationId xmlns:a16="http://schemas.microsoft.com/office/drawing/2014/main" id="{A2D8665C-FFB8-4092-8B59-C82375932C14}"/>
              </a:ext>
            </a:extLst>
          </p:cNvPr>
          <p:cNvSpPr txBox="1"/>
          <p:nvPr/>
        </p:nvSpPr>
        <p:spPr>
          <a:xfrm>
            <a:off x="7720579" y="4051224"/>
            <a:ext cx="3335314" cy="584775"/>
          </a:xfrm>
          <a:prstGeom prst="rect">
            <a:avLst/>
          </a:prstGeom>
          <a:noFill/>
        </p:spPr>
        <p:txBody>
          <a:bodyPr wrap="square" rtlCol="0">
            <a:spAutoFit/>
          </a:bodyPr>
          <a:lstStyle/>
          <a:p>
            <a:r>
              <a:rPr lang="en-US" sz="3200" b="1" dirty="0">
                <a:solidFill>
                  <a:srgbClr val="0B0C0D"/>
                </a:solidFill>
              </a:rPr>
              <a:t>Jonathan Kennedy</a:t>
            </a:r>
          </a:p>
        </p:txBody>
      </p:sp>
      <p:sp>
        <p:nvSpPr>
          <p:cNvPr id="8" name="Subtitle 2">
            <a:extLst>
              <a:ext uri="{FF2B5EF4-FFF2-40B4-BE49-F238E27FC236}">
                <a16:creationId xmlns:a16="http://schemas.microsoft.com/office/drawing/2014/main" id="{650A2680-59D4-4C60-83AF-C5F6EC115B57}"/>
              </a:ext>
            </a:extLst>
          </p:cNvPr>
          <p:cNvSpPr txBox="1">
            <a:spLocks/>
          </p:cNvSpPr>
          <p:nvPr/>
        </p:nvSpPr>
        <p:spPr>
          <a:xfrm>
            <a:off x="77662" y="4635999"/>
            <a:ext cx="4533558" cy="5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Trajan regular" panose="02020500000000000000" pitchFamily="18" charset="0"/>
                <a:hlinkClick r:id="rId5"/>
              </a:rPr>
              <a:t>Glenn.Johnson@ipmvs.com</a:t>
            </a:r>
            <a:endParaRPr lang="en-US" sz="3200" dirty="0">
              <a:latin typeface="Trajan regular" panose="02020500000000000000" pitchFamily="18" charset="0"/>
            </a:endParaRPr>
          </a:p>
          <a:p>
            <a:pPr marL="0" indent="0" algn="ctr">
              <a:buNone/>
            </a:pPr>
            <a:endParaRPr lang="en-US" sz="3200" dirty="0">
              <a:solidFill>
                <a:srgbClr val="0B0C0D"/>
              </a:solidFill>
              <a:latin typeface="Trajan regular" panose="02020500000000000000" pitchFamily="18" charset="0"/>
            </a:endParaRPr>
          </a:p>
        </p:txBody>
      </p:sp>
    </p:spTree>
    <p:extLst>
      <p:ext uri="{BB962C8B-B14F-4D97-AF65-F5344CB8AC3E}">
        <p14:creationId xmlns:p14="http://schemas.microsoft.com/office/powerpoint/2010/main" val="396684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25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8439" y="984594"/>
            <a:ext cx="3875117" cy="482254"/>
          </a:xfrm>
        </p:spPr>
        <p:txBody>
          <a:bodyPr>
            <a:noAutofit/>
          </a:bodyPr>
          <a:lstStyle/>
          <a:p>
            <a:pPr algn="ctr"/>
            <a:r>
              <a:rPr lang="en-US" sz="3600" b="1" dirty="0">
                <a:latin typeface="Trajan" panose="02020500000000000000" pitchFamily="18" charset="0"/>
              </a:rPr>
              <a:t>Trade Secret Theft</a:t>
            </a:r>
          </a:p>
        </p:txBody>
      </p:sp>
      <p:sp>
        <p:nvSpPr>
          <p:cNvPr id="3" name="TextBox 2"/>
          <p:cNvSpPr txBox="1"/>
          <p:nvPr/>
        </p:nvSpPr>
        <p:spPr>
          <a:xfrm>
            <a:off x="843916" y="1748788"/>
            <a:ext cx="10504165" cy="3539430"/>
          </a:xfrm>
          <a:prstGeom prst="rect">
            <a:avLst/>
          </a:prstGeom>
          <a:noFill/>
        </p:spPr>
        <p:txBody>
          <a:bodyPr wrap="square" rtlCol="0">
            <a:spAutoFit/>
          </a:bodyPr>
          <a:lstStyle/>
          <a:p>
            <a:r>
              <a:rPr lang="en-US" sz="3200" dirty="0">
                <a:solidFill>
                  <a:srgbClr val="0B0C0D"/>
                </a:solidFill>
                <a:latin typeface="Trajan" panose="02020500000000000000"/>
              </a:rPr>
              <a:t>“U.S. companies annually suffer billions of dollars in losses due to the theft of their trade secrets by employees, corporate competitors, and even foreign governments. Stealing trade secrets has increasingly involved the use of cyberspace, advanced computer technologies, and mobile communication devices, thus making the theft relatively anonymous and difficult to detect.”</a:t>
            </a:r>
          </a:p>
        </p:txBody>
      </p:sp>
      <p:sp>
        <p:nvSpPr>
          <p:cNvPr id="11" name="TextBox 10"/>
          <p:cNvSpPr txBox="1"/>
          <p:nvPr/>
        </p:nvSpPr>
        <p:spPr>
          <a:xfrm>
            <a:off x="727679" y="5369844"/>
            <a:ext cx="10736641" cy="707886"/>
          </a:xfrm>
          <a:prstGeom prst="rect">
            <a:avLst/>
          </a:prstGeom>
          <a:noFill/>
        </p:spPr>
        <p:txBody>
          <a:bodyPr wrap="square" rtlCol="0">
            <a:spAutoFit/>
          </a:bodyPr>
          <a:lstStyle/>
          <a:p>
            <a:r>
              <a:rPr lang="en-US" sz="2000" dirty="0">
                <a:solidFill>
                  <a:srgbClr val="0B0C0D"/>
                </a:solidFill>
                <a:latin typeface="Trajan" panose="02020500000000000000"/>
              </a:rPr>
              <a:t>Source:  Congressional Research Service, “Protection of Trade Secrets:  Overview of Current Law and Legislation”, at “Summary” (April 22, 2016).</a:t>
            </a:r>
          </a:p>
        </p:txBody>
      </p:sp>
    </p:spTree>
    <p:extLst>
      <p:ext uri="{BB962C8B-B14F-4D97-AF65-F5344CB8AC3E}">
        <p14:creationId xmlns:p14="http://schemas.microsoft.com/office/powerpoint/2010/main" val="278811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948" y="1004987"/>
            <a:ext cx="3747951" cy="576546"/>
          </a:xfrm>
        </p:spPr>
        <p:txBody>
          <a:bodyPr>
            <a:noAutofit/>
          </a:bodyPr>
          <a:lstStyle/>
          <a:p>
            <a:pPr algn="ctr"/>
            <a:r>
              <a:rPr lang="en-US" sz="3600" b="1" dirty="0">
                <a:latin typeface="Trajan" panose="02020500000000000000" pitchFamily="18" charset="0"/>
              </a:rPr>
              <a:t>Trade Secret Theft</a:t>
            </a:r>
          </a:p>
        </p:txBody>
      </p:sp>
      <p:sp>
        <p:nvSpPr>
          <p:cNvPr id="3" name="TextBox 2"/>
          <p:cNvSpPr txBox="1"/>
          <p:nvPr/>
        </p:nvSpPr>
        <p:spPr>
          <a:xfrm>
            <a:off x="863840" y="2553701"/>
            <a:ext cx="10504165" cy="1077218"/>
          </a:xfrm>
          <a:prstGeom prst="rect">
            <a:avLst/>
          </a:prstGeom>
          <a:noFill/>
        </p:spPr>
        <p:txBody>
          <a:bodyPr wrap="square" rtlCol="0">
            <a:spAutoFit/>
          </a:bodyPr>
          <a:lstStyle/>
          <a:p>
            <a:r>
              <a:rPr lang="en-US" sz="3200" dirty="0">
                <a:solidFill>
                  <a:prstClr val="black"/>
                </a:solidFill>
                <a:latin typeface="Trajan" panose="02020500000000000000"/>
              </a:rPr>
              <a:t>Loss attributable to trade secret theft is estimated to be between 1-3% of U.S. Gross Domestic Product.</a:t>
            </a:r>
          </a:p>
        </p:txBody>
      </p:sp>
      <p:sp>
        <p:nvSpPr>
          <p:cNvPr id="11" name="TextBox 10"/>
          <p:cNvSpPr txBox="1"/>
          <p:nvPr/>
        </p:nvSpPr>
        <p:spPr>
          <a:xfrm>
            <a:off x="670112" y="4593497"/>
            <a:ext cx="10891624" cy="1323439"/>
          </a:xfrm>
          <a:prstGeom prst="rect">
            <a:avLst/>
          </a:prstGeom>
          <a:noFill/>
        </p:spPr>
        <p:txBody>
          <a:bodyPr wrap="square" rtlCol="0">
            <a:spAutoFit/>
          </a:bodyPr>
          <a:lstStyle/>
          <a:p>
            <a:r>
              <a:rPr lang="en-US" sz="2000" dirty="0">
                <a:solidFill>
                  <a:srgbClr val="0B0C0D"/>
                </a:solidFill>
                <a:latin typeface="Trajan" panose="02020500000000000000"/>
              </a:rPr>
              <a:t>Source:  PricewaterhouseCooper &amp; Center for Responsible Enterprise and Trade (CREATe.org), “Economic Impact of Trade Secret Theft: A Framework for Companies to Safeguard Trade Secrets and Mitigate Potential Threats</a:t>
            </a:r>
            <a:r>
              <a:rPr lang="en-US" sz="2000" i="1" dirty="0">
                <a:solidFill>
                  <a:srgbClr val="0B0C0D"/>
                </a:solidFill>
                <a:latin typeface="Trajan" panose="02020500000000000000"/>
              </a:rPr>
              <a:t>,” </a:t>
            </a:r>
            <a:r>
              <a:rPr lang="en-US" sz="2000" dirty="0">
                <a:solidFill>
                  <a:srgbClr val="0B0C0D"/>
                </a:solidFill>
                <a:latin typeface="Trajan" panose="02020500000000000000"/>
              </a:rPr>
              <a:t>at 3 (February 2014), </a:t>
            </a:r>
            <a:r>
              <a:rPr lang="en-US" sz="2000" i="1" dirty="0">
                <a:solidFill>
                  <a:srgbClr val="0B0C0D"/>
                </a:solidFill>
                <a:latin typeface="Trajan" panose="02020500000000000000"/>
              </a:rPr>
              <a:t>available at </a:t>
            </a:r>
            <a:r>
              <a:rPr lang="en-US" sz="2000" dirty="0">
                <a:solidFill>
                  <a:srgbClr val="0B0C0D"/>
                </a:solidFill>
                <a:latin typeface="Trajan" panose="02020500000000000000"/>
              </a:rPr>
              <a:t>http://www.pwc.com/en_US/us/forensic-services/publications/assets/economic-impact.pdf </a:t>
            </a:r>
          </a:p>
        </p:txBody>
      </p:sp>
    </p:spTree>
    <p:extLst>
      <p:ext uri="{BB962C8B-B14F-4D97-AF65-F5344CB8AC3E}">
        <p14:creationId xmlns:p14="http://schemas.microsoft.com/office/powerpoint/2010/main" val="144909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374" y="735932"/>
            <a:ext cx="4659251" cy="779709"/>
          </a:xfrm>
        </p:spPr>
        <p:txBody>
          <a:bodyPr>
            <a:normAutofit/>
          </a:bodyPr>
          <a:lstStyle/>
          <a:p>
            <a:r>
              <a:rPr lang="en-US" sz="3600" dirty="0">
                <a:latin typeface="Trajan" panose="02020500000000000000" pitchFamily="18" charset="0"/>
              </a:rPr>
              <a:t>Trade Secret Protection</a:t>
            </a:r>
          </a:p>
        </p:txBody>
      </p:sp>
      <p:sp>
        <p:nvSpPr>
          <p:cNvPr id="15" name="TextBox 14"/>
          <p:cNvSpPr txBox="1"/>
          <p:nvPr/>
        </p:nvSpPr>
        <p:spPr>
          <a:xfrm>
            <a:off x="0" y="1688000"/>
            <a:ext cx="12192000" cy="584775"/>
          </a:xfrm>
          <a:prstGeom prst="rect">
            <a:avLst/>
          </a:prstGeom>
          <a:noFill/>
        </p:spPr>
        <p:txBody>
          <a:bodyPr wrap="square" rtlCol="0">
            <a:spAutoFit/>
          </a:bodyPr>
          <a:lstStyle/>
          <a:p>
            <a:pPr algn="ctr"/>
            <a:r>
              <a:rPr lang="en-US" sz="3200" b="1" dirty="0">
                <a:solidFill>
                  <a:prstClr val="black"/>
                </a:solidFill>
                <a:latin typeface="Trajan" panose="02020500000000000000"/>
              </a:rPr>
              <a:t>Basis of Protection</a:t>
            </a:r>
          </a:p>
        </p:txBody>
      </p:sp>
      <p:sp>
        <p:nvSpPr>
          <p:cNvPr id="3" name="TextBox 2"/>
          <p:cNvSpPr txBox="1"/>
          <p:nvPr/>
        </p:nvSpPr>
        <p:spPr>
          <a:xfrm>
            <a:off x="709960" y="2617109"/>
            <a:ext cx="4666130" cy="3600986"/>
          </a:xfrm>
          <a:prstGeom prst="rect">
            <a:avLst/>
          </a:prstGeom>
          <a:noFill/>
        </p:spPr>
        <p:txBody>
          <a:bodyPr wrap="square" rtlCol="0">
            <a:spAutoFit/>
          </a:bodyPr>
          <a:lstStyle/>
          <a:p>
            <a:pPr algn="ctr"/>
            <a:r>
              <a:rPr lang="en-US" sz="2800" u="sng" dirty="0">
                <a:solidFill>
                  <a:prstClr val="black"/>
                </a:solidFill>
                <a:latin typeface="Trajan" panose="02020500000000000000"/>
              </a:rPr>
              <a:t>State</a:t>
            </a:r>
          </a:p>
          <a:p>
            <a:pPr marL="342900" indent="-342900">
              <a:buFont typeface="Arial" panose="020B0604020202020204" pitchFamily="34" charset="0"/>
              <a:buChar char="•"/>
            </a:pPr>
            <a:r>
              <a:rPr lang="en-US" sz="2200" dirty="0">
                <a:solidFill>
                  <a:prstClr val="black"/>
                </a:solidFill>
                <a:latin typeface="Trajan" panose="02020500000000000000"/>
              </a:rPr>
              <a:t>All 50 states have a Trade Secret Statute</a:t>
            </a:r>
          </a:p>
          <a:p>
            <a:pPr marL="800100" lvl="1" indent="-342900">
              <a:buFont typeface="Arial" panose="020B0604020202020204" pitchFamily="34" charset="0"/>
              <a:buChar char="•"/>
            </a:pPr>
            <a:r>
              <a:rPr lang="en-US" sz="2200" dirty="0">
                <a:solidFill>
                  <a:prstClr val="black"/>
                </a:solidFill>
                <a:latin typeface="Trajan" panose="02020500000000000000"/>
              </a:rPr>
              <a:t>49 are based on the Uniform Trade Secret Act (UTSA)</a:t>
            </a:r>
          </a:p>
          <a:p>
            <a:pPr marL="1257300" lvl="2" indent="-342900">
              <a:buFont typeface="Arial" panose="020B0604020202020204" pitchFamily="34" charset="0"/>
              <a:buChar char="•"/>
            </a:pPr>
            <a:r>
              <a:rPr lang="en-US" sz="2200" dirty="0">
                <a:solidFill>
                  <a:prstClr val="black"/>
                </a:solidFill>
                <a:latin typeface="Trajan" panose="02020500000000000000"/>
              </a:rPr>
              <a:t>Exceptions:</a:t>
            </a:r>
          </a:p>
          <a:p>
            <a:pPr marL="1714500" lvl="3" indent="-342900">
              <a:buFont typeface="Arial" panose="020B0604020202020204" pitchFamily="34" charset="0"/>
              <a:buChar char="•"/>
            </a:pPr>
            <a:r>
              <a:rPr lang="en-US" sz="2200" dirty="0">
                <a:solidFill>
                  <a:prstClr val="black"/>
                </a:solidFill>
                <a:latin typeface="Trajan" panose="02020500000000000000"/>
              </a:rPr>
              <a:t>New York</a:t>
            </a:r>
          </a:p>
          <a:p>
            <a:pPr marL="1257300" lvl="2" indent="-342900">
              <a:buFont typeface="Arial" panose="020B0604020202020204" pitchFamily="34" charset="0"/>
              <a:buChar char="•"/>
            </a:pPr>
            <a:r>
              <a:rPr lang="en-US" sz="2200" dirty="0">
                <a:solidFill>
                  <a:prstClr val="black"/>
                </a:solidFill>
                <a:latin typeface="Trajan" panose="02020500000000000000"/>
              </a:rPr>
              <a:t>Massachusetts adopted the UTSA recently.</a:t>
            </a:r>
          </a:p>
          <a:p>
            <a:endParaRPr lang="en-US" sz="2400" dirty="0">
              <a:solidFill>
                <a:prstClr val="black"/>
              </a:solidFill>
              <a:latin typeface="Trajan" panose="02020500000000000000"/>
            </a:endParaRPr>
          </a:p>
        </p:txBody>
      </p:sp>
      <p:pic>
        <p:nvPicPr>
          <p:cNvPr id="5" name="Picture 4">
            <a:extLst>
              <a:ext uri="{FF2B5EF4-FFF2-40B4-BE49-F238E27FC236}">
                <a16:creationId xmlns:a16="http://schemas.microsoft.com/office/drawing/2014/main" id="{A01C2589-F9BA-4D7A-B9F7-29CA9625062C}"/>
              </a:ext>
            </a:extLst>
          </p:cNvPr>
          <p:cNvPicPr>
            <a:picLocks noChangeAspect="1"/>
          </p:cNvPicPr>
          <p:nvPr/>
        </p:nvPicPr>
        <p:blipFill>
          <a:blip r:embed="rId2"/>
          <a:stretch>
            <a:fillRect/>
          </a:stretch>
        </p:blipFill>
        <p:spPr>
          <a:xfrm>
            <a:off x="6280319" y="2617493"/>
            <a:ext cx="5201721" cy="3706834"/>
          </a:xfrm>
          <a:prstGeom prst="rect">
            <a:avLst/>
          </a:prstGeom>
        </p:spPr>
      </p:pic>
    </p:spTree>
    <p:extLst>
      <p:ext uri="{BB962C8B-B14F-4D97-AF65-F5344CB8AC3E}">
        <p14:creationId xmlns:p14="http://schemas.microsoft.com/office/powerpoint/2010/main" val="164545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475" y="766533"/>
            <a:ext cx="4768721" cy="773269"/>
          </a:xfrm>
        </p:spPr>
        <p:txBody>
          <a:bodyPr>
            <a:normAutofit/>
          </a:bodyPr>
          <a:lstStyle/>
          <a:p>
            <a:r>
              <a:rPr lang="en-US" sz="3600" dirty="0">
                <a:latin typeface="Trajan" panose="02020500000000000000" pitchFamily="18" charset="0"/>
              </a:rPr>
              <a:t>Trade Secret Protection</a:t>
            </a:r>
          </a:p>
        </p:txBody>
      </p:sp>
      <p:sp>
        <p:nvSpPr>
          <p:cNvPr id="15" name="TextBox 14"/>
          <p:cNvSpPr txBox="1"/>
          <p:nvPr/>
        </p:nvSpPr>
        <p:spPr>
          <a:xfrm>
            <a:off x="1981199" y="1631613"/>
            <a:ext cx="8229601" cy="584775"/>
          </a:xfrm>
          <a:prstGeom prst="rect">
            <a:avLst/>
          </a:prstGeom>
          <a:noFill/>
        </p:spPr>
        <p:txBody>
          <a:bodyPr wrap="square" rtlCol="0">
            <a:spAutoFit/>
          </a:bodyPr>
          <a:lstStyle/>
          <a:p>
            <a:pPr algn="ctr"/>
            <a:r>
              <a:rPr lang="en-US" sz="3200" b="1" dirty="0">
                <a:solidFill>
                  <a:prstClr val="black"/>
                </a:solidFill>
                <a:latin typeface="Trajan" panose="02020500000000000000"/>
              </a:rPr>
              <a:t>Uniform Trade Secret Act’s Definition</a:t>
            </a:r>
          </a:p>
        </p:txBody>
      </p:sp>
      <p:sp>
        <p:nvSpPr>
          <p:cNvPr id="3" name="TextBox 2"/>
          <p:cNvSpPr txBox="1"/>
          <p:nvPr/>
        </p:nvSpPr>
        <p:spPr>
          <a:xfrm>
            <a:off x="968189" y="2478262"/>
            <a:ext cx="10085294" cy="3785652"/>
          </a:xfrm>
          <a:prstGeom prst="rect">
            <a:avLst/>
          </a:prstGeom>
          <a:noFill/>
        </p:spPr>
        <p:txBody>
          <a:bodyPr wrap="square" rtlCol="0">
            <a:spAutoFit/>
          </a:bodyPr>
          <a:lstStyle/>
          <a:p>
            <a:pPr>
              <a:spcAft>
                <a:spcPts val="1200"/>
              </a:spcAft>
            </a:pPr>
            <a:r>
              <a:rPr lang="en-US" sz="2800" u="sng" dirty="0">
                <a:solidFill>
                  <a:prstClr val="black"/>
                </a:solidFill>
                <a:latin typeface="Trajan" panose="02020500000000000000"/>
              </a:rPr>
              <a:t>Uniform Trade Secret Act of 1985 </a:t>
            </a:r>
            <a:r>
              <a:rPr lang="en-US" sz="2800" u="sng" dirty="0">
                <a:solidFill>
                  <a:prstClr val="black"/>
                </a:solidFill>
                <a:latin typeface="Trajan" panose="02020500000000000000"/>
                <a:cs typeface="Times New Roman" panose="02020603050405020304" pitchFamily="18" charset="0"/>
              </a:rPr>
              <a:t>§ 1</a:t>
            </a:r>
            <a:endParaRPr lang="en-US" sz="2800" u="sng" dirty="0">
              <a:solidFill>
                <a:prstClr val="black"/>
              </a:solidFill>
              <a:latin typeface="Trajan" panose="02020500000000000000"/>
            </a:endParaRPr>
          </a:p>
          <a:p>
            <a:pPr>
              <a:spcAft>
                <a:spcPts val="600"/>
              </a:spcAft>
            </a:pPr>
            <a:r>
              <a:rPr lang="en-US" sz="2400" dirty="0">
                <a:solidFill>
                  <a:prstClr val="black"/>
                </a:solidFill>
                <a:latin typeface="Trajan" panose="02020500000000000000"/>
              </a:rPr>
              <a:t>(4) “Trade secret” means information, including a formula, pattern, compilation, program, device, method, technique, or process, that:</a:t>
            </a:r>
          </a:p>
          <a:p>
            <a:pPr marL="457200">
              <a:spcAft>
                <a:spcPts val="600"/>
              </a:spcAft>
            </a:pPr>
            <a:r>
              <a:rPr lang="en-US" sz="2400" dirty="0">
                <a:solidFill>
                  <a:prstClr val="black"/>
                </a:solidFill>
                <a:latin typeface="Trajan" panose="02020500000000000000"/>
              </a:rPr>
              <a:t>(i)	derives independent economic value, actual or potential, from not being generally known to, and not being readily ascertainable by proper means by, other persons who can obtain economic value from its disclosure or use, and</a:t>
            </a:r>
          </a:p>
          <a:p>
            <a:pPr marL="457200"/>
            <a:r>
              <a:rPr lang="en-US" sz="2400" dirty="0">
                <a:solidFill>
                  <a:prstClr val="black"/>
                </a:solidFill>
                <a:latin typeface="Trajan" panose="02020500000000000000"/>
              </a:rPr>
              <a:t>(ii) 	is the subject of efforts that are reasonable under the circumstances to maintain its secrecy.</a:t>
            </a:r>
          </a:p>
          <a:p>
            <a:pPr marL="457200"/>
            <a:endParaRPr lang="en-US" sz="2400" dirty="0">
              <a:solidFill>
                <a:prstClr val="black"/>
              </a:solidFill>
              <a:latin typeface="Trajan" panose="02020500000000000000"/>
            </a:endParaRPr>
          </a:p>
        </p:txBody>
      </p:sp>
    </p:spTree>
    <p:extLst>
      <p:ext uri="{BB962C8B-B14F-4D97-AF65-F5344CB8AC3E}">
        <p14:creationId xmlns:p14="http://schemas.microsoft.com/office/powerpoint/2010/main" val="14264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034" y="804439"/>
            <a:ext cx="4639932" cy="644481"/>
          </a:xfrm>
        </p:spPr>
        <p:txBody>
          <a:bodyPr>
            <a:normAutofit/>
          </a:bodyPr>
          <a:lstStyle/>
          <a:p>
            <a:r>
              <a:rPr lang="en-US" sz="3600" dirty="0">
                <a:latin typeface="Trajan" panose="02020500000000000000" pitchFamily="18" charset="0"/>
              </a:rPr>
              <a:t>Trade Secret Protection</a:t>
            </a:r>
          </a:p>
        </p:txBody>
      </p:sp>
      <p:sp>
        <p:nvSpPr>
          <p:cNvPr id="15" name="TextBox 14"/>
          <p:cNvSpPr txBox="1"/>
          <p:nvPr/>
        </p:nvSpPr>
        <p:spPr>
          <a:xfrm>
            <a:off x="3469972" y="1537976"/>
            <a:ext cx="5252056" cy="584775"/>
          </a:xfrm>
          <a:prstGeom prst="rect">
            <a:avLst/>
          </a:prstGeom>
          <a:noFill/>
        </p:spPr>
        <p:txBody>
          <a:bodyPr wrap="square" rtlCol="0">
            <a:spAutoFit/>
          </a:bodyPr>
          <a:lstStyle/>
          <a:p>
            <a:pPr algn="ctr"/>
            <a:r>
              <a:rPr lang="en-US" sz="3200" b="1" dirty="0">
                <a:solidFill>
                  <a:prstClr val="black"/>
                </a:solidFill>
                <a:latin typeface="Trajan" panose="02020500000000000000"/>
              </a:rPr>
              <a:t>Basis of Protection</a:t>
            </a:r>
          </a:p>
        </p:txBody>
      </p:sp>
      <p:sp>
        <p:nvSpPr>
          <p:cNvPr id="16" name="TextBox 15"/>
          <p:cNvSpPr txBox="1"/>
          <p:nvPr/>
        </p:nvSpPr>
        <p:spPr>
          <a:xfrm>
            <a:off x="574608" y="2328784"/>
            <a:ext cx="5981175" cy="3570208"/>
          </a:xfrm>
          <a:prstGeom prst="rect">
            <a:avLst/>
          </a:prstGeom>
          <a:noFill/>
        </p:spPr>
        <p:txBody>
          <a:bodyPr wrap="square" rtlCol="0">
            <a:spAutoFit/>
          </a:bodyPr>
          <a:lstStyle/>
          <a:p>
            <a:pPr algn="ctr"/>
            <a:r>
              <a:rPr lang="en-US" sz="2800" u="sng" dirty="0">
                <a:solidFill>
                  <a:prstClr val="black"/>
                </a:solidFill>
                <a:latin typeface="Trajan" panose="02020500000000000000"/>
              </a:rPr>
              <a:t>Federal</a:t>
            </a:r>
          </a:p>
          <a:p>
            <a:pPr marL="342900" indent="-342900">
              <a:buFont typeface="Arial" panose="020B0604020202020204" pitchFamily="34" charset="0"/>
              <a:buChar char="•"/>
            </a:pPr>
            <a:r>
              <a:rPr lang="en-US" sz="2200" dirty="0">
                <a:solidFill>
                  <a:prstClr val="black"/>
                </a:solidFill>
                <a:latin typeface="Trajan" panose="02020500000000000000"/>
              </a:rPr>
              <a:t>Trade Secrets Act of 1948</a:t>
            </a:r>
          </a:p>
          <a:p>
            <a:pPr marL="800100" lvl="1" indent="-342900">
              <a:buFont typeface="Arial" panose="020B0604020202020204" pitchFamily="34" charset="0"/>
              <a:buChar char="•"/>
            </a:pPr>
            <a:r>
              <a:rPr lang="en-US" sz="2200" dirty="0">
                <a:solidFill>
                  <a:prstClr val="black"/>
                </a:solidFill>
                <a:latin typeface="Trajan" panose="02020500000000000000"/>
              </a:rPr>
              <a:t>18 U.S.C. </a:t>
            </a:r>
            <a:r>
              <a:rPr lang="en-US" sz="2200" dirty="0">
                <a:solidFill>
                  <a:prstClr val="black"/>
                </a:solidFill>
                <a:latin typeface="Trajan" panose="02020500000000000000"/>
                <a:cs typeface="Times New Roman" panose="02020603050405020304" pitchFamily="18" charset="0"/>
              </a:rPr>
              <a:t>§ 1905</a:t>
            </a:r>
            <a:endParaRPr lang="en-US" sz="2200" dirty="0">
              <a:solidFill>
                <a:prstClr val="black"/>
              </a:solidFill>
              <a:latin typeface="Trajan" panose="02020500000000000000"/>
            </a:endParaRPr>
          </a:p>
          <a:p>
            <a:pPr marL="800100" lvl="1" indent="-342900">
              <a:buFont typeface="Arial" panose="020B0604020202020204" pitchFamily="34" charset="0"/>
              <a:buChar char="•"/>
            </a:pPr>
            <a:r>
              <a:rPr lang="en-US" sz="2200" dirty="0">
                <a:solidFill>
                  <a:prstClr val="black"/>
                </a:solidFill>
                <a:latin typeface="Trajan" panose="02020500000000000000"/>
              </a:rPr>
              <a:t>Forbids federal government employees and contractors from unauthorized disclosure of government information</a:t>
            </a:r>
          </a:p>
          <a:p>
            <a:pPr marL="800100" lvl="1" indent="-342900">
              <a:buFont typeface="Arial" panose="020B0604020202020204" pitchFamily="34" charset="0"/>
              <a:buChar char="•"/>
            </a:pPr>
            <a:r>
              <a:rPr lang="en-US" sz="2200" dirty="0">
                <a:solidFill>
                  <a:prstClr val="black"/>
                </a:solidFill>
                <a:latin typeface="Trajan" panose="02020500000000000000"/>
              </a:rPr>
              <a:t>Penalty:  </a:t>
            </a:r>
          </a:p>
          <a:p>
            <a:pPr marL="1257300" lvl="2" indent="-342900">
              <a:buFont typeface="Arial" panose="020B0604020202020204" pitchFamily="34" charset="0"/>
              <a:buChar char="•"/>
            </a:pPr>
            <a:r>
              <a:rPr lang="en-US" sz="2200" dirty="0">
                <a:solidFill>
                  <a:prstClr val="black"/>
                </a:solidFill>
                <a:latin typeface="Trajan" panose="02020500000000000000"/>
              </a:rPr>
              <a:t>Removal from office/employment</a:t>
            </a:r>
          </a:p>
          <a:p>
            <a:pPr marL="1257300" lvl="2" indent="-342900">
              <a:buFont typeface="Arial" panose="020B0604020202020204" pitchFamily="34" charset="0"/>
              <a:buChar char="•"/>
            </a:pPr>
            <a:r>
              <a:rPr lang="en-US" sz="2200" dirty="0">
                <a:solidFill>
                  <a:prstClr val="black"/>
                </a:solidFill>
                <a:latin typeface="Trajan" panose="02020500000000000000"/>
              </a:rPr>
              <a:t>Fine</a:t>
            </a:r>
          </a:p>
          <a:p>
            <a:pPr marL="1257300" lvl="2" indent="-342900">
              <a:buFont typeface="Arial" panose="020B0604020202020204" pitchFamily="34" charset="0"/>
              <a:buChar char="•"/>
            </a:pPr>
            <a:r>
              <a:rPr lang="en-US" sz="2200" dirty="0">
                <a:solidFill>
                  <a:prstClr val="black"/>
                </a:solidFill>
                <a:latin typeface="Trajan" panose="02020500000000000000"/>
              </a:rPr>
              <a:t>Imprisonment (not greater than 1 year)</a:t>
            </a:r>
          </a:p>
        </p:txBody>
      </p:sp>
      <p:pic>
        <p:nvPicPr>
          <p:cNvPr id="1026" name="Picture 2" descr="Image result for congress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412" y="2328784"/>
            <a:ext cx="3497847" cy="3497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7C878E"/>
      </a:dk1>
      <a:lt1>
        <a:srgbClr val="FFFFFF"/>
      </a:lt1>
      <a:dk2>
        <a:srgbClr val="444444"/>
      </a:dk2>
      <a:lt2>
        <a:srgbClr val="F6F7F7"/>
      </a:lt2>
      <a:accent1>
        <a:srgbClr val="002855"/>
      </a:accent1>
      <a:accent2>
        <a:srgbClr val="41B6E6"/>
      </a:accent2>
      <a:accent3>
        <a:srgbClr val="00C19F"/>
      </a:accent3>
      <a:accent4>
        <a:srgbClr val="ADCB00"/>
      </a:accent4>
      <a:accent5>
        <a:srgbClr val="D0D3D3"/>
      </a:accent5>
      <a:accent6>
        <a:srgbClr val="5B6368"/>
      </a:accent6>
      <a:hlink>
        <a:srgbClr val="41B6E6"/>
      </a:hlink>
      <a:folHlink>
        <a:srgbClr val="ADCB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TotalTime>
  <Words>3314</Words>
  <Application>Microsoft Office PowerPoint</Application>
  <PresentationFormat>Widescreen</PresentationFormat>
  <Paragraphs>260</Paragraphs>
  <Slides>45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Courier New</vt:lpstr>
      <vt:lpstr>Montserrat</vt:lpstr>
      <vt:lpstr>Source Sans Pro</vt:lpstr>
      <vt:lpstr>System Font Regular</vt:lpstr>
      <vt:lpstr>Times New Roman</vt:lpstr>
      <vt:lpstr>Trajan</vt:lpstr>
      <vt:lpstr>Trajan regular</vt:lpstr>
      <vt:lpstr>Office Theme</vt:lpstr>
      <vt:lpstr>PowerPoint Presentation</vt:lpstr>
      <vt:lpstr>PowerPoint Presentation</vt:lpstr>
      <vt:lpstr>Trade Secret Value</vt:lpstr>
      <vt:lpstr>Trade Secret Value</vt:lpstr>
      <vt:lpstr>Trade Secret Theft</vt:lpstr>
      <vt:lpstr>Trade Secret Theft</vt:lpstr>
      <vt:lpstr>Trade Secret Protection</vt:lpstr>
      <vt:lpstr>Trade Secret Protection</vt:lpstr>
      <vt:lpstr>Trade Secret Protection</vt:lpstr>
      <vt:lpstr>Trade Secret Protection</vt:lpstr>
      <vt:lpstr>Trade Secret Protection</vt:lpstr>
      <vt:lpstr>Trade Secret Protection</vt:lpstr>
      <vt:lpstr>Trade Secret Misappropriation</vt:lpstr>
      <vt:lpstr>Trade Secret Misappropriation</vt:lpstr>
      <vt:lpstr>Trade Secret Misappropriation</vt:lpstr>
      <vt:lpstr>Trade Secret Misappropriation</vt:lpstr>
      <vt:lpstr>Trade Secret Misappropriation</vt:lpstr>
      <vt:lpstr>Trade Secret Misappropriation</vt:lpstr>
      <vt:lpstr>Trade Secret Misappropriation</vt:lpstr>
      <vt:lpstr>Trade Secret Misappropriation</vt:lpstr>
      <vt:lpstr>Trade Secret Misappropriation</vt:lpstr>
      <vt:lpstr>Trade Secret Misappropriation</vt:lpstr>
      <vt:lpstr>Trade Secret Misappropriation</vt:lpstr>
      <vt:lpstr>DTSA’s Relationship with State Laws</vt:lpstr>
      <vt:lpstr>DTSA’s Relationship with State Laws</vt:lpstr>
      <vt:lpstr>Iowa Code § 550</vt:lpstr>
      <vt:lpstr>Preemption of other claims?</vt:lpstr>
      <vt:lpstr>Preemption of other claims?</vt:lpstr>
      <vt:lpstr>Preemption of other claims?</vt:lpstr>
      <vt:lpstr>Preemption of other claims?</vt:lpstr>
      <vt:lpstr>Trade Secret Case Filing Trends</vt:lpstr>
      <vt:lpstr>Trade Secret Case Filing Trends</vt:lpstr>
      <vt:lpstr>Trade Secret – Filing Considerations</vt:lpstr>
      <vt:lpstr>Trade Secret – Filing Considerations</vt:lpstr>
      <vt:lpstr>Trade Secret – Filing Considerations</vt:lpstr>
      <vt:lpstr>Trade Secret – Filing Considerations</vt:lpstr>
      <vt:lpstr>Trade Secret – Filing Considerations</vt:lpstr>
      <vt:lpstr>Trade Secret – Filing Considerations</vt:lpstr>
      <vt:lpstr>Trade Secret – Filing Considerations</vt:lpstr>
      <vt:lpstr>Trade Secret – Filing Considerations</vt:lpstr>
      <vt:lpstr>Trade Secret – Filing Considerations</vt:lpstr>
      <vt:lpstr>Trade Secret – Filing Considerations</vt:lpstr>
      <vt:lpstr>Trade Secret – Trial Considerations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Dustin Miller</dc:creator>
  <cp:lastModifiedBy>Jonathan L. Kennedy</cp:lastModifiedBy>
  <cp:revision>88</cp:revision>
  <cp:lastPrinted>2021-02-10T16:06:08Z</cp:lastPrinted>
  <dcterms:created xsi:type="dcterms:W3CDTF">2019-09-11T15:00:33Z</dcterms:created>
  <dcterms:modified xsi:type="dcterms:W3CDTF">2021-02-20T00:38:28Z</dcterms:modified>
</cp:coreProperties>
</file>